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256" r:id="rId5"/>
    <p:sldId id="1249" r:id="rId6"/>
    <p:sldId id="1085" r:id="rId7"/>
    <p:sldId id="352" r:id="rId8"/>
    <p:sldId id="1251" r:id="rId9"/>
    <p:sldId id="1253" r:id="rId10"/>
    <p:sldId id="1256" r:id="rId11"/>
    <p:sldId id="1254" r:id="rId12"/>
    <p:sldId id="1257" r:id="rId13"/>
    <p:sldId id="1255" r:id="rId14"/>
  </p:sldIdLst>
  <p:sldSz cx="12192000" cy="6858000"/>
  <p:notesSz cx="6858000" cy="9144000"/>
  <p:custDataLst>
    <p:tags r:id="rId1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667CE8"/>
    <a:srgbClr val="D5E3FF"/>
    <a:srgbClr val="FFE500"/>
    <a:srgbClr val="B9D0FF"/>
    <a:srgbClr val="034977"/>
    <a:srgbClr val="023558"/>
    <a:srgbClr val="045890"/>
    <a:srgbClr val="0000FF"/>
    <a:srgbClr val="EDE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F10D80-9AB9-4B6B-83DA-C5DBCAD55EBB}" v="3" dt="2025-11-17T08:49:24.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97" autoAdjust="0"/>
  </p:normalViewPr>
  <p:slideViewPr>
    <p:cSldViewPr snapToGrid="0">
      <p:cViewPr varScale="1">
        <p:scale>
          <a:sx n="82" d="100"/>
          <a:sy n="82" d="100"/>
        </p:scale>
        <p:origin x="691" y="77"/>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gs" Target="tags/tag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IN"/>
          </a:p>
        </p:txBody>
      </p:sp>
      <p:sp>
        <p:nvSpPr>
          <p:cNvPr id="3" name="Notes Placeholder 2"/>
          <p:cNvSpPr>
            <a:spLocks noGrp="1"/>
          </p:cNvSpPr>
          <p:nvPr>
            <p:ph type="body" idx="1"/>
          </p:nvPr>
        </p:nvSpPr>
        <p:spPr/>
        <p:txBody>
          <a:bodyPr/>
          <a:lstStyle/>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txBody>
          <a:bodyPr/>
          <a:lstStyle/>
          <a:p>
            <a:endParaRPr lang="en-IN"/>
          </a:p>
        </p:txBody>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87430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E1FC1B1-B44F-F795-8CE0-8A1E5FA390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6FCACB7-6330-511A-DC41-2FCC5B2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53B2F108-3E8E-8CB3-D39C-2E5E2EE7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8721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682352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3403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hyperlink" Target="https://www.geeksforgeeks.org/blogs/backend-development/" TargetMode="External"/><Relationship Id="rId3" Type="http://schemas.openxmlformats.org/officeDocument/2006/relationships/notesSlide" Target="../notesSlides/notesSlide7.xml"/><Relationship Id="rId7" Type="http://schemas.openxmlformats.org/officeDocument/2006/relationships/hyperlink" Target="https://www.python.org/downloads/release/python-3119/" TargetMode="Externa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leafletjs.com/reference.html" TargetMode="External"/><Relationship Id="rId5" Type="http://schemas.openxmlformats.org/officeDocument/2006/relationships/hyperlink" Target="https://www.w3schools.com/django/" TargetMode="External"/><Relationship Id="rId4" Type="http://schemas.openxmlformats.org/officeDocument/2006/relationships/hyperlink" Target="https://www.w3schools.com/w3css/w3css_web_javascript.asp"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6.xml"/><Relationship Id="rId7" Type="http://schemas.openxmlformats.org/officeDocument/2006/relationships/image" Target="../media/image20.sv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id="{1CFAFDC7-5FD4-AA0C-2C85-1B59ED6CD792}"/>
              </a:ext>
            </a:extLst>
          </p:cNvPr>
          <p:cNvSpPr txBox="1"/>
          <p:nvPr/>
        </p:nvSpPr>
        <p:spPr>
          <a:xfrm>
            <a:off x="358892" y="2584502"/>
            <a:ext cx="5648959" cy="1754326"/>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992572" y="4519689"/>
            <a:ext cx="4273414" cy="338554"/>
          </a:xfrm>
          <a:prstGeom prst="rect">
            <a:avLst/>
          </a:prstGeom>
          <a:noFill/>
        </p:spPr>
        <p:txBody>
          <a:bodyPr wrap="square" lIns="91440" tIns="45720" rIns="91440" bIns="45720" rtlCol="0" anchor="t">
            <a:spAutoFit/>
          </a:bodyPr>
          <a:lstStyle/>
          <a:p>
            <a:pPr algn="ctr"/>
            <a:r>
              <a:rPr lang="en-US" sz="1600" b="1" i="1" dirty="0">
                <a:solidFill>
                  <a:srgbClr val="023558"/>
                </a:solidFill>
              </a:rPr>
              <a:t>Team Details – NG_CP_Team_686</a:t>
            </a:r>
          </a:p>
        </p:txBody>
      </p:sp>
      <p:sp>
        <p:nvSpPr>
          <p:cNvPr id="12" name="TextBox 11">
            <a:extLst>
              <a:ext uri="{FF2B5EF4-FFF2-40B4-BE49-F238E27FC236}">
                <a16:creationId xmlns:a16="http://schemas.microsoft.com/office/drawing/2014/main" id="{86310590-615E-A8EC-A0AB-F60F9F138367}"/>
              </a:ext>
            </a:extLst>
          </p:cNvPr>
          <p:cNvSpPr txBox="1"/>
          <p:nvPr/>
        </p:nvSpPr>
        <p:spPr>
          <a:xfrm>
            <a:off x="2118539" y="4919653"/>
            <a:ext cx="2529579" cy="738664"/>
          </a:xfrm>
          <a:prstGeom prst="rect">
            <a:avLst/>
          </a:prstGeom>
          <a:noFill/>
        </p:spPr>
        <p:txBody>
          <a:bodyPr wrap="square" lIns="91440" tIns="45720" rIns="91440" bIns="45720" rtlCol="0" anchor="t">
            <a:spAutoFit/>
          </a:bodyPr>
          <a:lstStyle/>
          <a:p>
            <a:r>
              <a:rPr lang="en-US" sz="1400" i="1" dirty="0">
                <a:solidFill>
                  <a:srgbClr val="023558"/>
                </a:solidFill>
              </a:rPr>
              <a:t>Name: Vaibhav Sharma</a:t>
            </a:r>
          </a:p>
          <a:p>
            <a:r>
              <a:rPr lang="en-US" sz="1400" i="1" dirty="0">
                <a:solidFill>
                  <a:srgbClr val="023558"/>
                </a:solidFill>
              </a:rPr>
              <a:t>Name: Shaurya Negi</a:t>
            </a:r>
          </a:p>
          <a:p>
            <a:r>
              <a:rPr lang="en-US" sz="1400" i="1" dirty="0">
                <a:solidFill>
                  <a:srgbClr val="023558"/>
                </a:solidFill>
              </a:rPr>
              <a:t>Name: Vartika Sharma</a:t>
            </a:r>
          </a:p>
        </p:txBody>
      </p:sp>
      <p:sp>
        <p:nvSpPr>
          <p:cNvPr id="13" name="TextBox 12">
            <a:extLst>
              <a:ext uri="{FF2B5EF4-FFF2-40B4-BE49-F238E27FC236}">
                <a16:creationId xmlns:a16="http://schemas.microsoft.com/office/drawing/2014/main" id="{F30F0B85-2D0B-8CE2-0C62-378937D4A485}"/>
              </a:ext>
            </a:extLst>
          </p:cNvPr>
          <p:cNvSpPr txBox="1"/>
          <p:nvPr/>
        </p:nvSpPr>
        <p:spPr>
          <a:xfrm>
            <a:off x="1617088" y="5898012"/>
            <a:ext cx="4037716" cy="523220"/>
          </a:xfrm>
          <a:prstGeom prst="rect">
            <a:avLst/>
          </a:prstGeom>
          <a:noFill/>
        </p:spPr>
        <p:txBody>
          <a:bodyPr wrap="square" lIns="91440" tIns="45720" rIns="91440" bIns="45720" rtlCol="0" anchor="t">
            <a:spAutoFit/>
          </a:bodyPr>
          <a:lstStyle/>
          <a:p>
            <a:pPr algn="ctr"/>
            <a:r>
              <a:rPr lang="en-US" sz="1400" i="1" dirty="0">
                <a:solidFill>
                  <a:srgbClr val="023558"/>
                </a:solidFill>
              </a:rPr>
              <a:t>College: Inderprastha Engineering College, Ghaziabad</a:t>
            </a: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995345" y="1645077"/>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6696FB24-3D2E-A463-EE53-519161154037}"/>
              </a:ext>
            </a:extLst>
          </p:cNvPr>
          <p:cNvSpPr txBox="1">
            <a:spLocks noGrp="1"/>
          </p:cNvSpPr>
          <p:nvPr>
            <p:ph type="title" idx="4294967295"/>
          </p:nvPr>
        </p:nvSpPr>
        <p:spPr>
          <a:xfrm>
            <a:off x="174709" y="88911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rPr>
              <a:t>R</a:t>
            </a:r>
            <a:r>
              <a:rPr lang="en-IN" sz="2000" b="1" dirty="0">
                <a:solidFill>
                  <a:srgbClr val="213163"/>
                </a:solidFill>
              </a:rPr>
              <a:t>eferences</a:t>
            </a:r>
          </a:p>
        </p:txBody>
      </p:sp>
      <p:sp>
        <p:nvSpPr>
          <p:cNvPr id="3" name="Shape 1">
            <a:extLst>
              <a:ext uri="{FF2B5EF4-FFF2-40B4-BE49-F238E27FC236}">
                <a16:creationId xmlns:a16="http://schemas.microsoft.com/office/drawing/2014/main" id="{34E4F1F6-52E3-B1C7-631B-CB019369E81D}"/>
              </a:ext>
            </a:extLst>
          </p:cNvPr>
          <p:cNvSpPr/>
          <p:nvPr/>
        </p:nvSpPr>
        <p:spPr>
          <a:xfrm>
            <a:off x="375792" y="1715021"/>
            <a:ext cx="6476421" cy="3603428"/>
          </a:xfrm>
          <a:prstGeom prst="roundRect">
            <a:avLst>
              <a:gd name="adj" fmla="val 3552"/>
            </a:avLst>
          </a:prstGeom>
          <a:solidFill>
            <a:srgbClr val="373B48">
              <a:alpha val="95000"/>
            </a:srgbClr>
          </a:solidFill>
          <a:ln/>
        </p:spPr>
        <p:txBody>
          <a:bodyPr/>
          <a:lstStyle/>
          <a:p>
            <a:endParaRPr lang="en-IN">
              <a:latin typeface="+mn-lt"/>
            </a:endParaRPr>
          </a:p>
        </p:txBody>
      </p:sp>
      <p:sp>
        <p:nvSpPr>
          <p:cNvPr id="4" name="Text 2">
            <a:extLst>
              <a:ext uri="{FF2B5EF4-FFF2-40B4-BE49-F238E27FC236}">
                <a16:creationId xmlns:a16="http://schemas.microsoft.com/office/drawing/2014/main" id="{F89D2E48-CBF5-D90F-2FB7-48EEB7F35660}"/>
              </a:ext>
            </a:extLst>
          </p:cNvPr>
          <p:cNvSpPr/>
          <p:nvPr/>
        </p:nvSpPr>
        <p:spPr>
          <a:xfrm>
            <a:off x="602606" y="1941835"/>
            <a:ext cx="3859887" cy="425291"/>
          </a:xfrm>
          <a:prstGeom prst="rect">
            <a:avLst/>
          </a:prstGeom>
          <a:noFill/>
          <a:ln/>
        </p:spPr>
        <p:txBody>
          <a:bodyPr wrap="none" lIns="0" tIns="0" rIns="0" bIns="0" rtlCol="0" anchor="t"/>
          <a:lstStyle/>
          <a:p>
            <a:pPr marL="0" indent="0" algn="l">
              <a:lnSpc>
                <a:spcPts val="3300"/>
              </a:lnSpc>
              <a:buNone/>
            </a:pPr>
            <a:r>
              <a:rPr lang="en-US" sz="1400" b="1" dirty="0">
                <a:solidFill>
                  <a:srgbClr val="FFFFFF"/>
                </a:solidFill>
                <a:latin typeface="+mn-lt"/>
                <a:ea typeface="Mona Sans Semi Bold" pitchFamily="34" charset="-122"/>
                <a:cs typeface="Mona Sans Semi Bold" pitchFamily="34" charset="-120"/>
              </a:rPr>
              <a:t>Technology Foundation</a:t>
            </a:r>
            <a:endParaRPr lang="en-US" sz="1400" b="1" dirty="0">
              <a:latin typeface="+mn-lt"/>
            </a:endParaRPr>
          </a:p>
        </p:txBody>
      </p:sp>
      <p:sp>
        <p:nvSpPr>
          <p:cNvPr id="5" name="Text 3">
            <a:extLst>
              <a:ext uri="{FF2B5EF4-FFF2-40B4-BE49-F238E27FC236}">
                <a16:creationId xmlns:a16="http://schemas.microsoft.com/office/drawing/2014/main" id="{F09E49AF-36B7-1E75-2A6C-A7C4ED38B322}"/>
              </a:ext>
            </a:extLst>
          </p:cNvPr>
          <p:cNvSpPr/>
          <p:nvPr/>
        </p:nvSpPr>
        <p:spPr>
          <a:xfrm>
            <a:off x="602606" y="2593941"/>
            <a:ext cx="6117788" cy="725805"/>
          </a:xfrm>
          <a:prstGeom prst="rect">
            <a:avLst/>
          </a:prstGeom>
          <a:noFill/>
          <a:ln/>
        </p:spPr>
        <p:txBody>
          <a:bodyPr wrap="square" lIns="0" tIns="0" rIns="0" bIns="0" rtlCol="0" anchor="t"/>
          <a:lstStyle/>
          <a:p>
            <a:pPr marL="0" indent="0" algn="l">
              <a:lnSpc>
                <a:spcPts val="2850"/>
              </a:lnSpc>
              <a:buNone/>
            </a:pPr>
            <a:r>
              <a:rPr lang="en-US" sz="1400" b="1" dirty="0">
                <a:solidFill>
                  <a:srgbClr val="FFFFFF"/>
                </a:solidFill>
                <a:latin typeface="+mn-lt"/>
                <a:ea typeface="Funnel Sans" pitchFamily="34" charset="-122"/>
                <a:cs typeface="Funnel Sans" pitchFamily="34" charset="-120"/>
              </a:rPr>
              <a:t>Backend Framework - </a:t>
            </a:r>
            <a:r>
              <a:rPr lang="en-US" sz="1400" dirty="0">
                <a:solidFill>
                  <a:srgbClr val="FFFFFF"/>
                </a:solidFill>
                <a:latin typeface="+mn-lt"/>
                <a:ea typeface="Funnel Sans" pitchFamily="34" charset="-122"/>
                <a:cs typeface="Funnel Sans" pitchFamily="34" charset="-120"/>
              </a:rPr>
              <a:t>Django 5.2.7, Django REST Framework</a:t>
            </a:r>
            <a:endParaRPr lang="en-US" sz="1400" dirty="0">
              <a:latin typeface="+mn-lt"/>
            </a:endParaRPr>
          </a:p>
        </p:txBody>
      </p:sp>
      <p:sp>
        <p:nvSpPr>
          <p:cNvPr id="7" name="Text 5">
            <a:extLst>
              <a:ext uri="{FF2B5EF4-FFF2-40B4-BE49-F238E27FC236}">
                <a16:creationId xmlns:a16="http://schemas.microsoft.com/office/drawing/2014/main" id="{782DB667-FAB6-1D1D-A516-9CDAA7DA8FA2}"/>
              </a:ext>
            </a:extLst>
          </p:cNvPr>
          <p:cNvSpPr/>
          <p:nvPr/>
        </p:nvSpPr>
        <p:spPr>
          <a:xfrm>
            <a:off x="602606" y="3085456"/>
            <a:ext cx="6117788" cy="725805"/>
          </a:xfrm>
          <a:prstGeom prst="rect">
            <a:avLst/>
          </a:prstGeom>
          <a:noFill/>
          <a:ln/>
        </p:spPr>
        <p:txBody>
          <a:bodyPr wrap="square" lIns="0" tIns="0" rIns="0" bIns="0" rtlCol="0" anchor="t"/>
          <a:lstStyle/>
          <a:p>
            <a:pPr marL="0" indent="0" algn="l">
              <a:lnSpc>
                <a:spcPts val="2850"/>
              </a:lnSpc>
              <a:buNone/>
            </a:pPr>
            <a:r>
              <a:rPr lang="en-US" sz="1400" b="1" dirty="0">
                <a:solidFill>
                  <a:srgbClr val="FFFFFF"/>
                </a:solidFill>
                <a:latin typeface="+mn-lt"/>
                <a:ea typeface="Funnel Sans" pitchFamily="34" charset="-122"/>
                <a:cs typeface="Funnel Sans" pitchFamily="34" charset="-120"/>
              </a:rPr>
              <a:t>Mapping &amp; Location - </a:t>
            </a:r>
            <a:r>
              <a:rPr lang="en-US" sz="1400" dirty="0">
                <a:solidFill>
                  <a:srgbClr val="FFFFFF"/>
                </a:solidFill>
                <a:latin typeface="+mn-lt"/>
                <a:ea typeface="Funnel Sans" pitchFamily="34" charset="-122"/>
                <a:cs typeface="Funnel Sans" pitchFamily="34" charset="-120"/>
              </a:rPr>
              <a:t>Leaflet.js, OpenStreetMap, GeoPy</a:t>
            </a:r>
            <a:endParaRPr lang="en-US" sz="1400" dirty="0">
              <a:latin typeface="+mn-lt"/>
            </a:endParaRPr>
          </a:p>
        </p:txBody>
      </p:sp>
      <p:sp>
        <p:nvSpPr>
          <p:cNvPr id="8" name="Text 6">
            <a:extLst>
              <a:ext uri="{FF2B5EF4-FFF2-40B4-BE49-F238E27FC236}">
                <a16:creationId xmlns:a16="http://schemas.microsoft.com/office/drawing/2014/main" id="{82FE4C6D-D8AD-2A96-5FB1-FD75D504C6C1}"/>
              </a:ext>
            </a:extLst>
          </p:cNvPr>
          <p:cNvSpPr/>
          <p:nvPr/>
        </p:nvSpPr>
        <p:spPr>
          <a:xfrm>
            <a:off x="602606" y="3642969"/>
            <a:ext cx="6117788" cy="725805"/>
          </a:xfrm>
          <a:prstGeom prst="rect">
            <a:avLst/>
          </a:prstGeom>
          <a:noFill/>
          <a:ln/>
        </p:spPr>
        <p:txBody>
          <a:bodyPr wrap="square" lIns="0" tIns="0" rIns="0" bIns="0" rtlCol="0" anchor="t"/>
          <a:lstStyle/>
          <a:p>
            <a:pPr marL="0" indent="0" algn="l">
              <a:lnSpc>
                <a:spcPts val="2850"/>
              </a:lnSpc>
              <a:buNone/>
            </a:pPr>
            <a:r>
              <a:rPr lang="en-US" sz="1400" b="1" dirty="0">
                <a:solidFill>
                  <a:srgbClr val="FFFFFF"/>
                </a:solidFill>
                <a:latin typeface="+mn-lt"/>
                <a:ea typeface="Funnel Sans" pitchFamily="34" charset="-122"/>
                <a:cs typeface="Funnel Sans" pitchFamily="34" charset="-120"/>
              </a:rPr>
              <a:t>Frontend - </a:t>
            </a:r>
            <a:r>
              <a:rPr lang="en-US" sz="1400" dirty="0">
                <a:solidFill>
                  <a:srgbClr val="FFFFFF"/>
                </a:solidFill>
                <a:latin typeface="+mn-lt"/>
                <a:ea typeface="Funnel Sans" pitchFamily="34" charset="-122"/>
                <a:cs typeface="Funnel Sans" pitchFamily="34" charset="-120"/>
              </a:rPr>
              <a:t>HTML5, CSS3, JavaScript (ES6+)</a:t>
            </a:r>
            <a:endParaRPr lang="en-US" sz="1400" dirty="0">
              <a:latin typeface="+mn-lt"/>
            </a:endParaRPr>
          </a:p>
        </p:txBody>
      </p:sp>
      <p:sp>
        <p:nvSpPr>
          <p:cNvPr id="9" name="Text 7">
            <a:extLst>
              <a:ext uri="{FF2B5EF4-FFF2-40B4-BE49-F238E27FC236}">
                <a16:creationId xmlns:a16="http://schemas.microsoft.com/office/drawing/2014/main" id="{9D374EC6-AB41-C9A8-F9FB-D42AE323648E}"/>
              </a:ext>
            </a:extLst>
          </p:cNvPr>
          <p:cNvSpPr/>
          <p:nvPr/>
        </p:nvSpPr>
        <p:spPr>
          <a:xfrm>
            <a:off x="7287002" y="1941835"/>
            <a:ext cx="3402330" cy="425291"/>
          </a:xfrm>
          <a:prstGeom prst="rect">
            <a:avLst/>
          </a:prstGeom>
          <a:noFill/>
          <a:ln/>
        </p:spPr>
        <p:txBody>
          <a:bodyPr wrap="none" lIns="0" tIns="0" rIns="0" bIns="0" rtlCol="0" anchor="t"/>
          <a:lstStyle/>
          <a:p>
            <a:pPr marL="0" indent="0" algn="l">
              <a:lnSpc>
                <a:spcPts val="3300"/>
              </a:lnSpc>
              <a:buNone/>
            </a:pPr>
            <a:r>
              <a:rPr lang="en-US" sz="1400" b="1" dirty="0">
                <a:solidFill>
                  <a:srgbClr val="373B48"/>
                </a:solidFill>
                <a:latin typeface="+mn-lt"/>
                <a:ea typeface="Mona Sans Semi Bold" pitchFamily="34" charset="-122"/>
                <a:cs typeface="Mona Sans Semi Bold" pitchFamily="34" charset="-120"/>
              </a:rPr>
              <a:t>Learning Resources</a:t>
            </a:r>
            <a:endParaRPr lang="en-US" sz="1400" b="1" dirty="0">
              <a:latin typeface="+mn-lt"/>
            </a:endParaRPr>
          </a:p>
        </p:txBody>
      </p:sp>
      <p:sp>
        <p:nvSpPr>
          <p:cNvPr id="10" name="Text 8">
            <a:extLst>
              <a:ext uri="{FF2B5EF4-FFF2-40B4-BE49-F238E27FC236}">
                <a16:creationId xmlns:a16="http://schemas.microsoft.com/office/drawing/2014/main" id="{72A962C6-13BF-CA73-30FA-09C130F3A58C}"/>
              </a:ext>
            </a:extLst>
          </p:cNvPr>
          <p:cNvSpPr/>
          <p:nvPr/>
        </p:nvSpPr>
        <p:spPr>
          <a:xfrm>
            <a:off x="7287002" y="2362445"/>
            <a:ext cx="4471331" cy="1814623"/>
          </a:xfrm>
          <a:prstGeom prst="rect">
            <a:avLst/>
          </a:prstGeom>
          <a:noFill/>
          <a:ln/>
        </p:spPr>
        <p:txBody>
          <a:bodyPr wrap="square" lIns="0" tIns="0" rIns="0" bIns="0" rtlCol="0" anchor="t"/>
          <a:lstStyle/>
          <a:p>
            <a:pPr marL="342900" indent="-342900" algn="l">
              <a:lnSpc>
                <a:spcPts val="2850"/>
              </a:lnSpc>
              <a:buSzPct val="100000"/>
              <a:buChar char="•"/>
            </a:pPr>
            <a:r>
              <a:rPr lang="en-US" sz="1400" u="sng" dirty="0">
                <a:solidFill>
                  <a:srgbClr val="373B48"/>
                </a:solidFill>
                <a:latin typeface="+mn-lt"/>
                <a:ea typeface="Funnel Sans" pitchFamily="34" charset="-122"/>
                <a:cs typeface="Funnel Sans" pitchFamily="34" charset="-120"/>
                <a:hlinkClick r:id="rId4">
                  <a:extLst>
                    <a:ext uri="{A12FA001-AC4F-418D-AE19-62706E023703}">
                      <ahyp:hlinkClr xmlns:ahyp="http://schemas.microsoft.com/office/drawing/2018/hyperlinkcolor" val="tx"/>
                    </a:ext>
                  </a:extLst>
                </a:hlinkClick>
              </a:rPr>
              <a:t>W3Schools - Web JavaScript</a:t>
            </a:r>
            <a:endParaRPr lang="en-US" sz="1400" dirty="0">
              <a:latin typeface="+mn-lt"/>
            </a:endParaRPr>
          </a:p>
          <a:p>
            <a:pPr marL="342900" indent="-342900" algn="l">
              <a:lnSpc>
                <a:spcPts val="2850"/>
              </a:lnSpc>
              <a:buSzPct val="100000"/>
              <a:buChar char="•"/>
            </a:pPr>
            <a:r>
              <a:rPr lang="en-US" sz="1400" u="sng" dirty="0">
                <a:solidFill>
                  <a:srgbClr val="373B48"/>
                </a:solidFill>
                <a:latin typeface="+mn-lt"/>
                <a:ea typeface="Funnel Sans" pitchFamily="34" charset="-122"/>
                <a:cs typeface="Funnel Sans" pitchFamily="34" charset="-120"/>
                <a:hlinkClick r:id="rId5">
                  <a:extLst>
                    <a:ext uri="{A12FA001-AC4F-418D-AE19-62706E023703}">
                      <ahyp:hlinkClr xmlns:ahyp="http://schemas.microsoft.com/office/drawing/2018/hyperlinkcolor" val="tx"/>
                    </a:ext>
                  </a:extLst>
                </a:hlinkClick>
              </a:rPr>
              <a:t>W3Schools - Django Framework</a:t>
            </a:r>
            <a:endParaRPr lang="en-US" sz="1400" dirty="0">
              <a:latin typeface="+mn-lt"/>
            </a:endParaRPr>
          </a:p>
          <a:p>
            <a:pPr marL="342900" indent="-342900" algn="l">
              <a:lnSpc>
                <a:spcPts val="2850"/>
              </a:lnSpc>
              <a:buSzPct val="100000"/>
              <a:buChar char="•"/>
            </a:pPr>
            <a:r>
              <a:rPr lang="en-US" sz="1400" u="sng" dirty="0">
                <a:solidFill>
                  <a:srgbClr val="373B48"/>
                </a:solidFill>
                <a:latin typeface="+mn-lt"/>
                <a:ea typeface="Funnel Sans" pitchFamily="34" charset="-122"/>
                <a:cs typeface="Funnel Sans" pitchFamily="34" charset="-120"/>
                <a:hlinkClick r:id="rId6">
                  <a:extLst>
                    <a:ext uri="{A12FA001-AC4F-418D-AE19-62706E023703}">
                      <ahyp:hlinkClr xmlns:ahyp="http://schemas.microsoft.com/office/drawing/2018/hyperlinkcolor" val="tx"/>
                    </a:ext>
                  </a:extLst>
                </a:hlinkClick>
              </a:rPr>
              <a:t>Leaflet.js Documentation</a:t>
            </a:r>
            <a:endParaRPr lang="en-US" sz="1400" dirty="0">
              <a:latin typeface="+mn-lt"/>
            </a:endParaRPr>
          </a:p>
          <a:p>
            <a:pPr marL="342900" indent="-342900" algn="l">
              <a:lnSpc>
                <a:spcPts val="2850"/>
              </a:lnSpc>
              <a:buSzPct val="100000"/>
              <a:buChar char="•"/>
            </a:pPr>
            <a:r>
              <a:rPr lang="en-US" sz="1400" u="sng" dirty="0">
                <a:solidFill>
                  <a:srgbClr val="373B48"/>
                </a:solidFill>
                <a:latin typeface="+mn-lt"/>
                <a:ea typeface="Funnel Sans" pitchFamily="34" charset="-122"/>
                <a:cs typeface="Funnel Sans" pitchFamily="34" charset="-120"/>
                <a:hlinkClick r:id="rId7">
                  <a:extLst>
                    <a:ext uri="{A12FA001-AC4F-418D-AE19-62706E023703}">
                      <ahyp:hlinkClr xmlns:ahyp="http://schemas.microsoft.com/office/drawing/2018/hyperlinkcolor" val="tx"/>
                    </a:ext>
                  </a:extLst>
                </a:hlinkClick>
              </a:rPr>
              <a:t>Python 3.11.9 Official Release</a:t>
            </a:r>
            <a:endParaRPr lang="en-US" sz="1400" dirty="0">
              <a:latin typeface="+mn-lt"/>
            </a:endParaRPr>
          </a:p>
          <a:p>
            <a:pPr marL="342900" indent="-342900" algn="l">
              <a:lnSpc>
                <a:spcPts val="2850"/>
              </a:lnSpc>
              <a:buSzPct val="100000"/>
              <a:buChar char="•"/>
            </a:pPr>
            <a:r>
              <a:rPr lang="en-US" sz="1400" u="sng" dirty="0">
                <a:solidFill>
                  <a:srgbClr val="373B48"/>
                </a:solidFill>
                <a:latin typeface="+mn-lt"/>
                <a:ea typeface="Funnel Sans" pitchFamily="34" charset="-122"/>
                <a:cs typeface="Funnel Sans" pitchFamily="34" charset="-120"/>
                <a:hlinkClick r:id="rId8">
                  <a:extLst>
                    <a:ext uri="{A12FA001-AC4F-418D-AE19-62706E023703}">
                      <ahyp:hlinkClr xmlns:ahyp="http://schemas.microsoft.com/office/drawing/2018/hyperlinkcolor" val="tx"/>
                    </a:ext>
                  </a:extLst>
                </a:hlinkClick>
              </a:rPr>
              <a:t>GeeksforGeeks - Backend Development</a:t>
            </a:r>
            <a:endParaRPr lang="en-US" sz="1400" dirty="0">
              <a:latin typeface="+mn-lt"/>
            </a:endParaRPr>
          </a:p>
        </p:txBody>
      </p:sp>
      <p:sp>
        <p:nvSpPr>
          <p:cNvPr id="2" name="Text 6">
            <a:extLst>
              <a:ext uri="{FF2B5EF4-FFF2-40B4-BE49-F238E27FC236}">
                <a16:creationId xmlns:a16="http://schemas.microsoft.com/office/drawing/2014/main" id="{FDFC74B0-39CF-1758-7A85-2E2BE26F2AF2}"/>
              </a:ext>
            </a:extLst>
          </p:cNvPr>
          <p:cNvSpPr/>
          <p:nvPr/>
        </p:nvSpPr>
        <p:spPr>
          <a:xfrm>
            <a:off x="602606" y="4186401"/>
            <a:ext cx="6117788" cy="725805"/>
          </a:xfrm>
          <a:prstGeom prst="rect">
            <a:avLst/>
          </a:prstGeom>
          <a:noFill/>
          <a:ln/>
        </p:spPr>
        <p:txBody>
          <a:bodyPr wrap="square" lIns="0" tIns="0" rIns="0" bIns="0" rtlCol="0" anchor="t"/>
          <a:lstStyle/>
          <a:p>
            <a:pPr marL="0" indent="0" algn="l">
              <a:lnSpc>
                <a:spcPts val="2850"/>
              </a:lnSpc>
              <a:buNone/>
            </a:pPr>
            <a:r>
              <a:rPr lang="en-US" sz="1400" b="1" dirty="0">
                <a:solidFill>
                  <a:srgbClr val="FFFFFF"/>
                </a:solidFill>
                <a:latin typeface="+mn-lt"/>
                <a:ea typeface="Funnel Sans" pitchFamily="34" charset="-122"/>
                <a:cs typeface="Funnel Sans" pitchFamily="34" charset="-120"/>
              </a:rPr>
              <a:t>Database - </a:t>
            </a:r>
            <a:r>
              <a:rPr lang="en-US" sz="1400" dirty="0">
                <a:solidFill>
                  <a:srgbClr val="FFFFFF"/>
                </a:solidFill>
                <a:latin typeface="+mn-lt"/>
                <a:ea typeface="Funnel Sans" pitchFamily="34" charset="-122"/>
                <a:cs typeface="Funnel Sans" pitchFamily="34" charset="-120"/>
              </a:rPr>
              <a:t>MySQL</a:t>
            </a:r>
            <a:endParaRPr lang="en-US" sz="1400" dirty="0">
              <a:latin typeface="+mn-lt"/>
            </a:endParaRPr>
          </a:p>
        </p:txBody>
      </p:sp>
    </p:spTree>
    <p:custDataLst>
      <p:tags r:id="rId1"/>
    </p:custDataLst>
    <p:extLst>
      <p:ext uri="{BB962C8B-B14F-4D97-AF65-F5344CB8AC3E}">
        <p14:creationId xmlns:p14="http://schemas.microsoft.com/office/powerpoint/2010/main" val="407749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3A782A-5355-03DB-CA26-A3A3D607DA31}"/>
              </a:ext>
            </a:extLst>
          </p:cNvPr>
          <p:cNvGrpSpPr/>
          <p:nvPr/>
        </p:nvGrpSpPr>
        <p:grpSpPr>
          <a:xfrm>
            <a:off x="1894840" y="1516840"/>
            <a:ext cx="8402320" cy="4033672"/>
            <a:chOff x="2159836" y="1516840"/>
            <a:chExt cx="8402320" cy="4033672"/>
          </a:xfrm>
        </p:grpSpPr>
        <p:grpSp>
          <p:nvGrpSpPr>
            <p:cNvPr id="5" name="Group 4">
              <a:extLst>
                <a:ext uri="{FF2B5EF4-FFF2-40B4-BE49-F238E27FC236}">
                  <a16:creationId xmlns:a16="http://schemas.microsoft.com/office/drawing/2014/main"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dirty="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786633" y="1498242"/>
            <a:ext cx="10586649" cy="3907824"/>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151819" y="3146389"/>
            <a:ext cx="6918959" cy="477054"/>
          </a:xfrm>
          <a:prstGeom prst="rect">
            <a:avLst/>
          </a:prstGeom>
          <a:noFill/>
        </p:spPr>
        <p:txBody>
          <a:bodyPr wrap="square" rtlCol="0">
            <a:spAutoFit/>
          </a:bodyPr>
          <a:lstStyle/>
          <a:p>
            <a:pPr algn="ctr"/>
            <a:r>
              <a:rPr lang="en-US" sz="2500" b="1" dirty="0">
                <a:solidFill>
                  <a:srgbClr val="D5E3FF"/>
                </a:solidFill>
              </a:rPr>
              <a:t>Connect2Give</a:t>
            </a:r>
          </a:p>
        </p:txBody>
      </p:sp>
      <p:sp>
        <p:nvSpPr>
          <p:cNvPr id="13" name="TextBox 12">
            <a:extLst>
              <a:ext uri="{FF2B5EF4-FFF2-40B4-BE49-F238E27FC236}">
                <a16:creationId xmlns:a16="http://schemas.microsoft.com/office/drawing/2014/main" id="{AD7940F8-47B2-3605-4FFD-62224135AD9A}"/>
              </a:ext>
            </a:extLst>
          </p:cNvPr>
          <p:cNvSpPr txBox="1"/>
          <p:nvPr/>
        </p:nvSpPr>
        <p:spPr>
          <a:xfrm>
            <a:off x="5479021" y="2777057"/>
            <a:ext cx="2264554" cy="369332"/>
          </a:xfrm>
          <a:prstGeom prst="rect">
            <a:avLst/>
          </a:prstGeom>
          <a:noFill/>
        </p:spPr>
        <p:txBody>
          <a:bodyPr wrap="square" rtlCol="0">
            <a:spAutoFit/>
          </a:bodyPr>
          <a:lstStyle/>
          <a:p>
            <a:pPr algn="ctr"/>
            <a:r>
              <a:rPr lang="en-US" sz="1800" b="1" dirty="0">
                <a:solidFill>
                  <a:srgbClr val="D5E3FF"/>
                </a:solidFill>
              </a:rPr>
              <a:t>Project Title</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4709" y="806971"/>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dirty="0">
                <a:solidFill>
                  <a:srgbClr val="213163"/>
                </a:solidFill>
                <a:latin typeface="+mj-lt"/>
              </a:rPr>
              <a:t>Table of Contents</a:t>
            </a:r>
          </a:p>
        </p:txBody>
      </p:sp>
      <p:sp>
        <p:nvSpPr>
          <p:cNvPr id="6" name="Shape 2"/>
          <p:cNvSpPr/>
          <p:nvPr/>
        </p:nvSpPr>
        <p:spPr>
          <a:xfrm>
            <a:off x="365220" y="1502313"/>
            <a:ext cx="5040000" cy="36000"/>
          </a:xfrm>
          <a:prstGeom prst="rect">
            <a:avLst/>
          </a:prstGeom>
          <a:solidFill>
            <a:srgbClr val="373B48"/>
          </a:solidFill>
          <a:ln/>
        </p:spPr>
        <p:txBody>
          <a:bodyPr/>
          <a:lstStyle/>
          <a:p>
            <a:endParaRPr lang="en-IN" sz="1400" b="1" dirty="0">
              <a:latin typeface="+mj-lt"/>
            </a:endParaRPr>
          </a:p>
        </p:txBody>
      </p:sp>
      <p:sp>
        <p:nvSpPr>
          <p:cNvPr id="7" name="Text 3"/>
          <p:cNvSpPr/>
          <p:nvPr/>
        </p:nvSpPr>
        <p:spPr>
          <a:xfrm>
            <a:off x="365219" y="1531012"/>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Introduction</a:t>
            </a:r>
            <a:endParaRPr lang="en-US" sz="1400" b="1" dirty="0">
              <a:latin typeface="+mj-lt"/>
            </a:endParaRPr>
          </a:p>
        </p:txBody>
      </p:sp>
      <p:sp>
        <p:nvSpPr>
          <p:cNvPr id="8" name="Text 4"/>
          <p:cNvSpPr/>
          <p:nvPr/>
        </p:nvSpPr>
        <p:spPr>
          <a:xfrm>
            <a:off x="365220" y="1763993"/>
            <a:ext cx="6480000" cy="167220"/>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Platform overview and mission</a:t>
            </a:r>
            <a:endParaRPr lang="en-US" sz="1400" dirty="0">
              <a:latin typeface="+mj-lt"/>
            </a:endParaRPr>
          </a:p>
        </p:txBody>
      </p:sp>
      <p:sp>
        <p:nvSpPr>
          <p:cNvPr id="9" name="Text 5"/>
          <p:cNvSpPr/>
          <p:nvPr/>
        </p:nvSpPr>
        <p:spPr>
          <a:xfrm>
            <a:off x="365219" y="2067278"/>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02</a:t>
            </a:r>
            <a:endParaRPr lang="en-US" sz="1400" dirty="0">
              <a:latin typeface="+mj-lt"/>
            </a:endParaRPr>
          </a:p>
        </p:txBody>
      </p:sp>
      <p:sp>
        <p:nvSpPr>
          <p:cNvPr id="11" name="Text 7"/>
          <p:cNvSpPr/>
          <p:nvPr/>
        </p:nvSpPr>
        <p:spPr>
          <a:xfrm>
            <a:off x="365219" y="2279483"/>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Problem Statement</a:t>
            </a:r>
            <a:endParaRPr lang="en-US" sz="1400" b="1" dirty="0">
              <a:latin typeface="+mj-lt"/>
            </a:endParaRPr>
          </a:p>
        </p:txBody>
      </p:sp>
      <p:sp>
        <p:nvSpPr>
          <p:cNvPr id="12" name="Text 8"/>
          <p:cNvSpPr/>
          <p:nvPr/>
        </p:nvSpPr>
        <p:spPr>
          <a:xfrm>
            <a:off x="365220" y="2492799"/>
            <a:ext cx="6480000" cy="226290"/>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Current challenges in food distribution</a:t>
            </a:r>
            <a:endParaRPr lang="en-US" sz="1400" dirty="0">
              <a:latin typeface="+mj-lt"/>
            </a:endParaRPr>
          </a:p>
        </p:txBody>
      </p:sp>
      <p:sp>
        <p:nvSpPr>
          <p:cNvPr id="13" name="Text 9"/>
          <p:cNvSpPr/>
          <p:nvPr/>
        </p:nvSpPr>
        <p:spPr>
          <a:xfrm>
            <a:off x="365219" y="2810524"/>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03</a:t>
            </a:r>
            <a:endParaRPr lang="en-US" sz="1400" dirty="0">
              <a:latin typeface="+mj-lt"/>
            </a:endParaRPr>
          </a:p>
        </p:txBody>
      </p:sp>
      <p:sp>
        <p:nvSpPr>
          <p:cNvPr id="14" name="Shape 10"/>
          <p:cNvSpPr/>
          <p:nvPr/>
        </p:nvSpPr>
        <p:spPr>
          <a:xfrm>
            <a:off x="365219" y="3039928"/>
            <a:ext cx="5040000" cy="36000"/>
          </a:xfrm>
          <a:prstGeom prst="rect">
            <a:avLst/>
          </a:prstGeom>
          <a:solidFill>
            <a:srgbClr val="373B48"/>
          </a:solidFill>
          <a:ln/>
        </p:spPr>
        <p:txBody>
          <a:bodyPr/>
          <a:lstStyle/>
          <a:p>
            <a:endParaRPr lang="en-IN" sz="1400">
              <a:latin typeface="+mj-lt"/>
            </a:endParaRPr>
          </a:p>
        </p:txBody>
      </p:sp>
      <p:sp>
        <p:nvSpPr>
          <p:cNvPr id="15" name="Text 11"/>
          <p:cNvSpPr/>
          <p:nvPr/>
        </p:nvSpPr>
        <p:spPr>
          <a:xfrm>
            <a:off x="365219" y="3087288"/>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Core Modules</a:t>
            </a:r>
            <a:endParaRPr lang="en-US" sz="1400" b="1" dirty="0">
              <a:latin typeface="+mj-lt"/>
            </a:endParaRPr>
          </a:p>
        </p:txBody>
      </p:sp>
      <p:sp>
        <p:nvSpPr>
          <p:cNvPr id="16" name="Text 12"/>
          <p:cNvSpPr/>
          <p:nvPr/>
        </p:nvSpPr>
        <p:spPr>
          <a:xfrm>
            <a:off x="365220" y="3300603"/>
            <a:ext cx="6480000" cy="251304"/>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Technical architecture and features</a:t>
            </a:r>
            <a:endParaRPr lang="en-US" sz="1400" dirty="0">
              <a:latin typeface="+mj-lt"/>
            </a:endParaRPr>
          </a:p>
        </p:txBody>
      </p:sp>
      <p:sp>
        <p:nvSpPr>
          <p:cNvPr id="17" name="Text 13"/>
          <p:cNvSpPr/>
          <p:nvPr/>
        </p:nvSpPr>
        <p:spPr>
          <a:xfrm>
            <a:off x="365219" y="3608483"/>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04</a:t>
            </a:r>
            <a:endParaRPr lang="en-US" sz="1400" dirty="0">
              <a:latin typeface="+mj-lt"/>
            </a:endParaRPr>
          </a:p>
        </p:txBody>
      </p:sp>
      <p:sp>
        <p:nvSpPr>
          <p:cNvPr id="18" name="Shape 14"/>
          <p:cNvSpPr/>
          <p:nvPr/>
        </p:nvSpPr>
        <p:spPr>
          <a:xfrm>
            <a:off x="365219" y="3850725"/>
            <a:ext cx="5040000" cy="36000"/>
          </a:xfrm>
          <a:prstGeom prst="rect">
            <a:avLst/>
          </a:prstGeom>
          <a:solidFill>
            <a:srgbClr val="373B48"/>
          </a:solidFill>
          <a:ln/>
        </p:spPr>
        <p:txBody>
          <a:bodyPr/>
          <a:lstStyle/>
          <a:p>
            <a:endParaRPr lang="en-IN" sz="1400">
              <a:latin typeface="+mj-lt"/>
            </a:endParaRPr>
          </a:p>
        </p:txBody>
      </p:sp>
      <p:sp>
        <p:nvSpPr>
          <p:cNvPr id="19" name="Text 15"/>
          <p:cNvSpPr/>
          <p:nvPr/>
        </p:nvSpPr>
        <p:spPr>
          <a:xfrm>
            <a:off x="365219" y="3875415"/>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Proposed Solution</a:t>
            </a:r>
            <a:endParaRPr lang="en-US" sz="1400" b="1" dirty="0">
              <a:latin typeface="+mj-lt"/>
            </a:endParaRPr>
          </a:p>
        </p:txBody>
      </p:sp>
      <p:sp>
        <p:nvSpPr>
          <p:cNvPr id="20" name="Text 16"/>
          <p:cNvSpPr/>
          <p:nvPr/>
        </p:nvSpPr>
        <p:spPr>
          <a:xfrm>
            <a:off x="365220" y="4098564"/>
            <a:ext cx="6480000" cy="213293"/>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Key features and innovations</a:t>
            </a:r>
            <a:endParaRPr lang="en-US" sz="1400" dirty="0">
              <a:latin typeface="+mj-lt"/>
            </a:endParaRPr>
          </a:p>
        </p:txBody>
      </p:sp>
      <p:sp>
        <p:nvSpPr>
          <p:cNvPr id="21" name="Text 17"/>
          <p:cNvSpPr/>
          <p:nvPr/>
        </p:nvSpPr>
        <p:spPr>
          <a:xfrm>
            <a:off x="365219" y="4424097"/>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05</a:t>
            </a:r>
            <a:endParaRPr lang="en-US" sz="1400" dirty="0">
              <a:latin typeface="+mj-lt"/>
            </a:endParaRPr>
          </a:p>
        </p:txBody>
      </p:sp>
      <p:sp>
        <p:nvSpPr>
          <p:cNvPr id="22" name="Shape 18"/>
          <p:cNvSpPr/>
          <p:nvPr/>
        </p:nvSpPr>
        <p:spPr>
          <a:xfrm>
            <a:off x="365219" y="4646675"/>
            <a:ext cx="5040000" cy="36000"/>
          </a:xfrm>
          <a:prstGeom prst="rect">
            <a:avLst/>
          </a:prstGeom>
          <a:solidFill>
            <a:srgbClr val="373B48"/>
          </a:solidFill>
          <a:ln/>
        </p:spPr>
        <p:txBody>
          <a:bodyPr/>
          <a:lstStyle/>
          <a:p>
            <a:endParaRPr lang="en-IN" sz="1400">
              <a:latin typeface="+mj-lt"/>
            </a:endParaRPr>
          </a:p>
        </p:txBody>
      </p:sp>
      <p:sp>
        <p:nvSpPr>
          <p:cNvPr id="23" name="Text 19"/>
          <p:cNvSpPr/>
          <p:nvPr/>
        </p:nvSpPr>
        <p:spPr>
          <a:xfrm>
            <a:off x="365219" y="4700861"/>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Flowchart</a:t>
            </a:r>
            <a:endParaRPr lang="en-US" sz="1400" b="1" dirty="0">
              <a:latin typeface="+mj-lt"/>
            </a:endParaRPr>
          </a:p>
        </p:txBody>
      </p:sp>
      <p:sp>
        <p:nvSpPr>
          <p:cNvPr id="24" name="Text 20"/>
          <p:cNvSpPr/>
          <p:nvPr/>
        </p:nvSpPr>
        <p:spPr>
          <a:xfrm>
            <a:off x="365220" y="4933841"/>
            <a:ext cx="6480000"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End-to-end process visualization</a:t>
            </a:r>
            <a:endParaRPr lang="en-US" sz="1400" dirty="0">
              <a:latin typeface="+mj-lt"/>
            </a:endParaRPr>
          </a:p>
        </p:txBody>
      </p:sp>
      <p:sp>
        <p:nvSpPr>
          <p:cNvPr id="25" name="Text 21"/>
          <p:cNvSpPr/>
          <p:nvPr/>
        </p:nvSpPr>
        <p:spPr>
          <a:xfrm>
            <a:off x="365219" y="5248699"/>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06</a:t>
            </a:r>
            <a:endParaRPr lang="en-US" sz="1400" dirty="0">
              <a:latin typeface="+mj-lt"/>
            </a:endParaRPr>
          </a:p>
        </p:txBody>
      </p:sp>
      <p:sp>
        <p:nvSpPr>
          <p:cNvPr id="26" name="Shape 22"/>
          <p:cNvSpPr/>
          <p:nvPr/>
        </p:nvSpPr>
        <p:spPr>
          <a:xfrm>
            <a:off x="365219" y="5490942"/>
            <a:ext cx="5040000" cy="36000"/>
          </a:xfrm>
          <a:prstGeom prst="rect">
            <a:avLst/>
          </a:prstGeom>
          <a:solidFill>
            <a:srgbClr val="373B48"/>
          </a:solidFill>
          <a:ln/>
        </p:spPr>
        <p:txBody>
          <a:bodyPr/>
          <a:lstStyle/>
          <a:p>
            <a:endParaRPr lang="en-IN" sz="1400">
              <a:latin typeface="+mj-lt"/>
            </a:endParaRPr>
          </a:p>
        </p:txBody>
      </p:sp>
      <p:sp>
        <p:nvSpPr>
          <p:cNvPr id="27" name="Text 23"/>
          <p:cNvSpPr/>
          <p:nvPr/>
        </p:nvSpPr>
        <p:spPr>
          <a:xfrm>
            <a:off x="365219" y="5545125"/>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References</a:t>
            </a:r>
            <a:endParaRPr lang="en-US" sz="1400" b="1" dirty="0">
              <a:latin typeface="+mj-lt"/>
            </a:endParaRPr>
          </a:p>
        </p:txBody>
      </p:sp>
      <p:sp>
        <p:nvSpPr>
          <p:cNvPr id="28" name="Text 24"/>
          <p:cNvSpPr/>
          <p:nvPr/>
        </p:nvSpPr>
        <p:spPr>
          <a:xfrm>
            <a:off x="365220" y="5768274"/>
            <a:ext cx="6480000" cy="227767"/>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Technologies and resources</a:t>
            </a:r>
            <a:endParaRPr lang="en-US" sz="1400" dirty="0">
              <a:latin typeface="+mj-lt"/>
            </a:endParaRPr>
          </a:p>
        </p:txBody>
      </p:sp>
      <p:sp>
        <p:nvSpPr>
          <p:cNvPr id="29" name="Shape 2">
            <a:extLst>
              <a:ext uri="{FF2B5EF4-FFF2-40B4-BE49-F238E27FC236}">
                <a16:creationId xmlns:a16="http://schemas.microsoft.com/office/drawing/2014/main" id="{54DF1A07-54C0-7C27-0F3E-A9EFEBAB16EE}"/>
              </a:ext>
            </a:extLst>
          </p:cNvPr>
          <p:cNvSpPr/>
          <p:nvPr/>
        </p:nvSpPr>
        <p:spPr>
          <a:xfrm>
            <a:off x="365219" y="2259276"/>
            <a:ext cx="5040000" cy="36000"/>
          </a:xfrm>
          <a:prstGeom prst="rect">
            <a:avLst/>
          </a:prstGeom>
          <a:solidFill>
            <a:srgbClr val="373B48"/>
          </a:solidFill>
          <a:ln/>
        </p:spPr>
        <p:txBody>
          <a:bodyPr/>
          <a:lstStyle/>
          <a:p>
            <a:endParaRPr lang="en-IN" sz="1400" b="1" dirty="0">
              <a:latin typeface="+mj-lt"/>
            </a:endParaRPr>
          </a:p>
        </p:txBody>
      </p:sp>
      <p:sp>
        <p:nvSpPr>
          <p:cNvPr id="30" name="Text 5">
            <a:extLst>
              <a:ext uri="{FF2B5EF4-FFF2-40B4-BE49-F238E27FC236}">
                <a16:creationId xmlns:a16="http://schemas.microsoft.com/office/drawing/2014/main" id="{81F1F58E-233D-38BE-6FFD-00079FA99B9C}"/>
              </a:ext>
            </a:extLst>
          </p:cNvPr>
          <p:cNvSpPr/>
          <p:nvPr/>
        </p:nvSpPr>
        <p:spPr>
          <a:xfrm>
            <a:off x="365219" y="1295694"/>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01</a:t>
            </a:r>
            <a:endParaRPr lang="en-US" sz="1400" dirty="0">
              <a:latin typeface="+mj-lt"/>
            </a:endParaRPr>
          </a:p>
        </p:txBody>
      </p:sp>
      <p:pic>
        <p:nvPicPr>
          <p:cNvPr id="1030" name="Picture 6">
            <a:extLst>
              <a:ext uri="{FF2B5EF4-FFF2-40B4-BE49-F238E27FC236}">
                <a16:creationId xmlns:a16="http://schemas.microsoft.com/office/drawing/2014/main" id="{C8CBDA92-3D3F-D402-D5CD-DEFB17D566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08" b="6021"/>
          <a:stretch>
            <a:fillRect/>
          </a:stretch>
        </p:blipFill>
        <p:spPr bwMode="auto">
          <a:xfrm>
            <a:off x="6003995" y="1106137"/>
            <a:ext cx="6188005" cy="536902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5FF2F38-51BB-3F9C-89B0-2467CA66651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21A4851-7503-ABAD-C94F-A470C32A26E4}"/>
              </a:ext>
            </a:extLst>
          </p:cNvPr>
          <p:cNvPicPr>
            <a:picLocks noChangeAspect="1"/>
          </p:cNvPicPr>
          <p:nvPr/>
        </p:nvPicPr>
        <p:blipFill>
          <a:blip r:embed="rId4"/>
          <a:srcRect l="17336" t="27966" r="19830" b="20211"/>
          <a:stretch>
            <a:fillRect/>
          </a:stretch>
        </p:blipFill>
        <p:spPr>
          <a:xfrm>
            <a:off x="8895399" y="1403766"/>
            <a:ext cx="2585884" cy="1258529"/>
          </a:xfrm>
          <a:prstGeom prst="rect">
            <a:avLst/>
          </a:prstGeom>
        </p:spPr>
      </p:pic>
      <p:sp>
        <p:nvSpPr>
          <p:cNvPr id="61" name="Google Shape;61;g5fab984687_2_0">
            <a:extLst>
              <a:ext uri="{FF2B5EF4-FFF2-40B4-BE49-F238E27FC236}">
                <a16:creationId xmlns:a16="http://schemas.microsoft.com/office/drawing/2014/main" id="{A0901C30-ADD5-989C-879E-1983191DD87D}"/>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latin typeface="+mj-lt"/>
              </a:rPr>
              <a:t>Introduction</a:t>
            </a:r>
            <a:endParaRPr lang="en-IN" sz="2000" b="1" dirty="0">
              <a:solidFill>
                <a:srgbClr val="213163"/>
              </a:solidFill>
              <a:latin typeface="+mj-lt"/>
            </a:endParaRPr>
          </a:p>
        </p:txBody>
      </p:sp>
      <p:sp>
        <p:nvSpPr>
          <p:cNvPr id="5" name="Text 1">
            <a:extLst>
              <a:ext uri="{FF2B5EF4-FFF2-40B4-BE49-F238E27FC236}">
                <a16:creationId xmlns:a16="http://schemas.microsoft.com/office/drawing/2014/main" id="{979DAA43-DB93-60CD-51A8-EFC78E74285F}"/>
              </a:ext>
            </a:extLst>
          </p:cNvPr>
          <p:cNvSpPr/>
          <p:nvPr/>
        </p:nvSpPr>
        <p:spPr>
          <a:xfrm>
            <a:off x="302178" y="1317247"/>
            <a:ext cx="8304028" cy="1258529"/>
          </a:xfrm>
          <a:prstGeom prst="rect">
            <a:avLst/>
          </a:prstGeom>
          <a:noFill/>
          <a:ln/>
        </p:spPr>
        <p:txBody>
          <a:bodyPr wrap="square" lIns="0" tIns="0" rIns="0" bIns="0" rtlCol="0" anchor="t"/>
          <a:lstStyle/>
          <a:p>
            <a:pPr marL="0" indent="0">
              <a:lnSpc>
                <a:spcPts val="2850"/>
              </a:lnSpc>
              <a:buNone/>
            </a:pPr>
            <a:endParaRPr lang="en-US" sz="1400" dirty="0">
              <a:latin typeface="+mj-lt"/>
            </a:endParaRPr>
          </a:p>
        </p:txBody>
      </p:sp>
      <p:pic>
        <p:nvPicPr>
          <p:cNvPr id="2053" name="Picture 5">
            <a:extLst>
              <a:ext uri="{FF2B5EF4-FFF2-40B4-BE49-F238E27FC236}">
                <a16:creationId xmlns:a16="http://schemas.microsoft.com/office/drawing/2014/main" id="{E31CF2FE-B83F-BDF4-AB8D-AF5F2C67FE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901" b="14890"/>
          <a:stretch>
            <a:fillRect/>
          </a:stretch>
        </p:blipFill>
        <p:spPr bwMode="auto">
          <a:xfrm>
            <a:off x="1896268" y="3110573"/>
            <a:ext cx="8399463" cy="300736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ADC4661-9627-2077-A3D1-7569ABE25E98}"/>
              </a:ext>
            </a:extLst>
          </p:cNvPr>
          <p:cNvSpPr txBox="1"/>
          <p:nvPr/>
        </p:nvSpPr>
        <p:spPr>
          <a:xfrm>
            <a:off x="302177" y="1325411"/>
            <a:ext cx="8593221" cy="1749005"/>
          </a:xfrm>
          <a:prstGeom prst="rect">
            <a:avLst/>
          </a:prstGeom>
          <a:noFill/>
        </p:spPr>
        <p:txBody>
          <a:bodyPr wrap="square">
            <a:spAutoFit/>
          </a:bodyPr>
          <a:lstStyle/>
          <a:p>
            <a:pPr>
              <a:lnSpc>
                <a:spcPct val="200000"/>
              </a:lnSpc>
            </a:pPr>
            <a:r>
              <a:rPr lang="en-IN" sz="1400" b="1" dirty="0"/>
              <a:t>Connect2Give</a:t>
            </a:r>
            <a:r>
              <a:rPr lang="en-IN" sz="1400" dirty="0"/>
              <a:t> is a comprehensive web platform built to streamline food redistribution by connecting food donors, NGOs, and volunteers through a unified digital system. The platform enables real-time coordination, transparent tracking, and efficient delivery workflows, ensuring surplus food is managed responsibly and reaches the right people at the right time.</a:t>
            </a:r>
          </a:p>
        </p:txBody>
      </p:sp>
    </p:spTree>
    <p:custDataLst>
      <p:tags r:id="rId1"/>
    </p:custDataLst>
    <p:extLst>
      <p:ext uri="{BB962C8B-B14F-4D97-AF65-F5344CB8AC3E}">
        <p14:creationId xmlns:p14="http://schemas.microsoft.com/office/powerpoint/2010/main" val="7360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9A1CF19-477C-5C17-FA78-34A1ABC13E5A}"/>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475BC786-E92C-DE4A-EE1E-7D4D449C2144}"/>
              </a:ext>
            </a:extLst>
          </p:cNvPr>
          <p:cNvSpPr txBox="1">
            <a:spLocks noGrp="1"/>
          </p:cNvSpPr>
          <p:nvPr>
            <p:ph type="title" idx="4294967295"/>
          </p:nvPr>
        </p:nvSpPr>
        <p:spPr>
          <a:xfrm>
            <a:off x="174709" y="70340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latin typeface="+mj-lt"/>
              </a:rPr>
              <a:t>P</a:t>
            </a:r>
            <a:r>
              <a:rPr lang="en-IN" sz="2000" b="1" dirty="0">
                <a:solidFill>
                  <a:srgbClr val="213163"/>
                </a:solidFill>
                <a:latin typeface="+mj-lt"/>
              </a:rPr>
              <a:t>roblem Statement</a:t>
            </a:r>
          </a:p>
        </p:txBody>
      </p:sp>
      <p:pic>
        <p:nvPicPr>
          <p:cNvPr id="3076" name="Picture 4">
            <a:extLst>
              <a:ext uri="{FF2B5EF4-FFF2-40B4-BE49-F238E27FC236}">
                <a16:creationId xmlns:a16="http://schemas.microsoft.com/office/drawing/2014/main" id="{AD7AF0A3-C1AE-D8E5-AA42-BB54E01775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07" b="9094"/>
          <a:stretch>
            <a:fillRect/>
          </a:stretch>
        </p:blipFill>
        <p:spPr bwMode="auto">
          <a:xfrm>
            <a:off x="1837562" y="2720413"/>
            <a:ext cx="8516875" cy="392840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5">
            <a:extLst>
              <a:ext uri="{FF2B5EF4-FFF2-40B4-BE49-F238E27FC236}">
                <a16:creationId xmlns:a16="http://schemas.microsoft.com/office/drawing/2014/main" id="{D3154202-7F80-0BFD-B8AC-E33083762C31}"/>
              </a:ext>
            </a:extLst>
          </p:cNvPr>
          <p:cNvSpPr>
            <a:spLocks noChangeArrowheads="1"/>
          </p:cNvSpPr>
          <p:nvPr/>
        </p:nvSpPr>
        <p:spPr bwMode="auto">
          <a:xfrm>
            <a:off x="174709" y="981568"/>
            <a:ext cx="11348720" cy="1749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 India wastes nearly 78 million tonnes of food every year</a:t>
            </a:r>
            <a:r>
              <a:rPr kumimoji="0" lang="en-US" altLang="en-US" sz="1400" b="0" i="0" u="none" strike="noStrike" cap="none" normalizeH="0" baseline="0" dirty="0">
                <a:ln>
                  <a:noFill/>
                </a:ln>
                <a:solidFill>
                  <a:schemeClr val="tx1"/>
                </a:solidFill>
                <a:effectLst/>
                <a:latin typeface="Arial" panose="020B0604020202020204" pitchFamily="34" charset="0"/>
              </a:rPr>
              <a:t>, with restaurants and large events as major contributors</a:t>
            </a:r>
          </a:p>
          <a:p>
            <a:pPr lvl="0" eaLnBrk="0" fontAlgn="base" hangingPunct="0">
              <a:lnSpc>
                <a:spcPct val="200000"/>
              </a:lnSpc>
              <a:spcBef>
                <a:spcPct val="0"/>
              </a:spcBef>
              <a:spcAft>
                <a:spcPct val="0"/>
              </a:spcAft>
              <a:buClrTx/>
              <a:buFontTx/>
              <a:buChar char="•"/>
            </a:pPr>
            <a:r>
              <a:rPr lang="en-IN" sz="1400" b="1" dirty="0"/>
              <a:t> India ranks 102nd out of 123 countries in the 2025 Global Hunger Index</a:t>
            </a:r>
            <a:r>
              <a:rPr lang="en-IN" sz="1400" dirty="0"/>
              <a:t> with a “serious” hunger score.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This shows a </a:t>
            </a:r>
            <a:r>
              <a:rPr kumimoji="0" lang="en-US" altLang="en-US" sz="1400" b="1" i="0" u="none" strike="noStrike" cap="none" normalizeH="0" baseline="0" dirty="0">
                <a:ln>
                  <a:noFill/>
                </a:ln>
                <a:solidFill>
                  <a:schemeClr val="tx1"/>
                </a:solidFill>
                <a:effectLst/>
                <a:latin typeface="Arial" panose="020B0604020202020204" pitchFamily="34" charset="0"/>
              </a:rPr>
              <a:t>serious gap in coordination and food redistribution</a:t>
            </a:r>
            <a:r>
              <a:rPr kumimoji="0" lang="en-US" altLang="en-US" sz="1400" b="0" i="0" u="none" strike="noStrike" cap="none" normalizeH="0" baseline="0" dirty="0">
                <a:ln>
                  <a:noFill/>
                </a:ln>
                <a:solidFill>
                  <a:schemeClr val="tx1"/>
                </a:solidFill>
                <a:effectLst/>
                <a:latin typeface="Arial" panose="020B0604020202020204" pitchFamily="34" charset="0"/>
              </a:rPr>
              <a:t>, where food fails to reach those in need</a:t>
            </a:r>
          </a:p>
          <a:p>
            <a:pPr lvl="0" eaLnBrk="0" fontAlgn="base" hangingPunct="0">
              <a:lnSpc>
                <a:spcPct val="200000"/>
              </a:lnSpc>
              <a:spcBef>
                <a:spcPct val="0"/>
              </a:spcBef>
              <a:spcAft>
                <a:spcPct val="0"/>
              </a:spcAft>
              <a:buClrTx/>
              <a:buFontTx/>
              <a:buChar char="•"/>
            </a:pPr>
            <a:r>
              <a:rPr lang="en-IN" sz="1400" dirty="0"/>
              <a:t>The absence of </a:t>
            </a:r>
            <a:r>
              <a:rPr lang="en-IN" sz="1400" b="1" dirty="0"/>
              <a:t>real-time digital systems</a:t>
            </a:r>
            <a:r>
              <a:rPr lang="en-IN" sz="1400" dirty="0"/>
              <a:t> makes timely food collection, tracking, and delivery inefficient</a:t>
            </a:r>
            <a:endParaRPr kumimoji="0" lang="en-US" altLang="en-US" sz="1400" b="1"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412806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1">
            <a:extLst>
              <a:ext uri="{FF2B5EF4-FFF2-40B4-BE49-F238E27FC236}">
                <a16:creationId xmlns:a16="http://schemas.microsoft.com/office/drawing/2014/main" id="{99F3722E-B073-C355-7BC5-B745BF8CDE00}"/>
              </a:ext>
            </a:extLst>
          </p:cNvPr>
          <p:cNvSpPr/>
          <p:nvPr/>
        </p:nvSpPr>
        <p:spPr>
          <a:xfrm>
            <a:off x="510681" y="1285854"/>
            <a:ext cx="11290104" cy="300970"/>
          </a:xfrm>
          <a:prstGeom prst="rect">
            <a:avLst/>
          </a:prstGeom>
          <a:noFill/>
          <a:ln/>
        </p:spPr>
        <p:txBody>
          <a:bodyPr wrap="none" lIns="0" tIns="0" rIns="0" bIns="0" rtlCol="0" anchor="t"/>
          <a:lstStyle/>
          <a:p>
            <a:pPr marL="0" indent="0" algn="l">
              <a:lnSpc>
                <a:spcPts val="2400"/>
              </a:lnSpc>
              <a:buNone/>
            </a:pPr>
            <a:r>
              <a:rPr lang="en-US" sz="1400" dirty="0">
                <a:solidFill>
                  <a:srgbClr val="52586B"/>
                </a:solidFill>
                <a:latin typeface="+mn-lt"/>
                <a:ea typeface="Funnel Sans" pitchFamily="34" charset="-122"/>
                <a:cs typeface="Funnel Sans" pitchFamily="34" charset="-120"/>
              </a:rPr>
              <a:t>Connect2Give's technical architecture consists of four integrated modules that work together to create a seamless food donation ecosystem.</a:t>
            </a:r>
            <a:endParaRPr lang="en-US" sz="1400" dirty="0">
              <a:latin typeface="+mn-lt"/>
            </a:endParaRPr>
          </a:p>
        </p:txBody>
      </p:sp>
      <p:sp>
        <p:nvSpPr>
          <p:cNvPr id="28" name="Shape 2">
            <a:extLst>
              <a:ext uri="{FF2B5EF4-FFF2-40B4-BE49-F238E27FC236}">
                <a16:creationId xmlns:a16="http://schemas.microsoft.com/office/drawing/2014/main" id="{CDBE7B67-97D7-CD7A-C487-2DA7EE5835A5}"/>
              </a:ext>
            </a:extLst>
          </p:cNvPr>
          <p:cNvSpPr/>
          <p:nvPr/>
        </p:nvSpPr>
        <p:spPr>
          <a:xfrm>
            <a:off x="346751" y="4005972"/>
            <a:ext cx="11290104" cy="45719"/>
          </a:xfrm>
          <a:prstGeom prst="roundRect">
            <a:avLst>
              <a:gd name="adj" fmla="val 375070"/>
            </a:avLst>
          </a:prstGeom>
          <a:solidFill>
            <a:srgbClr val="213163"/>
          </a:solidFill>
          <a:ln/>
        </p:spPr>
        <p:txBody>
          <a:bodyPr/>
          <a:lstStyle/>
          <a:p>
            <a:endParaRPr lang="en-IN" sz="1400" dirty="0">
              <a:highlight>
                <a:srgbClr val="667CE8"/>
              </a:highlight>
              <a:latin typeface="+mn-lt"/>
            </a:endParaRPr>
          </a:p>
        </p:txBody>
      </p:sp>
      <p:sp>
        <p:nvSpPr>
          <p:cNvPr id="29" name="Shape 3">
            <a:extLst>
              <a:ext uri="{FF2B5EF4-FFF2-40B4-BE49-F238E27FC236}">
                <a16:creationId xmlns:a16="http://schemas.microsoft.com/office/drawing/2014/main" id="{CBA90961-6F89-29F8-6CD9-6FA2492A993A}"/>
              </a:ext>
            </a:extLst>
          </p:cNvPr>
          <p:cNvSpPr/>
          <p:nvPr/>
        </p:nvSpPr>
        <p:spPr>
          <a:xfrm>
            <a:off x="2072163" y="3434310"/>
            <a:ext cx="45719" cy="593971"/>
          </a:xfrm>
          <a:prstGeom prst="roundRect">
            <a:avLst>
              <a:gd name="adj" fmla="val 375070"/>
            </a:avLst>
          </a:prstGeom>
          <a:solidFill>
            <a:srgbClr val="213163"/>
          </a:solidFill>
          <a:ln/>
        </p:spPr>
        <p:txBody>
          <a:bodyPr/>
          <a:lstStyle/>
          <a:p>
            <a:endParaRPr lang="en-IN" sz="1400">
              <a:latin typeface="+mn-lt"/>
            </a:endParaRPr>
          </a:p>
        </p:txBody>
      </p:sp>
      <p:sp>
        <p:nvSpPr>
          <p:cNvPr id="30" name="Shape 4">
            <a:extLst>
              <a:ext uri="{FF2B5EF4-FFF2-40B4-BE49-F238E27FC236}">
                <a16:creationId xmlns:a16="http://schemas.microsoft.com/office/drawing/2014/main" id="{57712D0B-0CB5-E5FC-8E6E-D92D6E867594}"/>
              </a:ext>
            </a:extLst>
          </p:cNvPr>
          <p:cNvSpPr/>
          <p:nvPr/>
        </p:nvSpPr>
        <p:spPr>
          <a:xfrm>
            <a:off x="1874361" y="3816977"/>
            <a:ext cx="397513" cy="445450"/>
          </a:xfrm>
          <a:prstGeom prst="roundRect">
            <a:avLst>
              <a:gd name="adj" fmla="val 18671"/>
            </a:avLst>
          </a:prstGeom>
          <a:solidFill>
            <a:srgbClr val="213163"/>
          </a:solidFill>
          <a:ln w="7620">
            <a:solidFill>
              <a:srgbClr val="C8CACF"/>
            </a:solidFill>
            <a:prstDash val="solid"/>
          </a:ln>
        </p:spPr>
        <p:txBody>
          <a:bodyPr/>
          <a:lstStyle/>
          <a:p>
            <a:endParaRPr lang="en-IN" sz="1400">
              <a:latin typeface="+mn-lt"/>
            </a:endParaRPr>
          </a:p>
        </p:txBody>
      </p:sp>
      <p:sp>
        <p:nvSpPr>
          <p:cNvPr id="32" name="Text 5">
            <a:extLst>
              <a:ext uri="{FF2B5EF4-FFF2-40B4-BE49-F238E27FC236}">
                <a16:creationId xmlns:a16="http://schemas.microsoft.com/office/drawing/2014/main" id="{CD109718-560A-E5A4-882D-9E408E0E6839}"/>
              </a:ext>
            </a:extLst>
          </p:cNvPr>
          <p:cNvSpPr/>
          <p:nvPr/>
        </p:nvSpPr>
        <p:spPr>
          <a:xfrm>
            <a:off x="1123163" y="1798585"/>
            <a:ext cx="2208840" cy="309285"/>
          </a:xfrm>
          <a:prstGeom prst="rect">
            <a:avLst/>
          </a:prstGeom>
          <a:noFill/>
          <a:ln/>
        </p:spPr>
        <p:txBody>
          <a:bodyPr wrap="none" lIns="0" tIns="0" rIns="0" bIns="0" rtlCol="0" anchor="t"/>
          <a:lstStyle/>
          <a:p>
            <a:pPr marL="0" indent="0" algn="ctr">
              <a:lnSpc>
                <a:spcPts val="2500"/>
              </a:lnSpc>
              <a:buNone/>
            </a:pPr>
            <a:r>
              <a:rPr lang="en-US" sz="1400" b="1" dirty="0">
                <a:solidFill>
                  <a:srgbClr val="52586B"/>
                </a:solidFill>
                <a:latin typeface="+mn-lt"/>
                <a:ea typeface="Mona Sans Semi Bold" pitchFamily="34" charset="-122"/>
                <a:cs typeface="Mona Sans Semi Bold" pitchFamily="34" charset="-120"/>
              </a:rPr>
              <a:t>User Management</a:t>
            </a:r>
            <a:endParaRPr lang="en-US" sz="1400" b="1" dirty="0">
              <a:latin typeface="+mn-lt"/>
            </a:endParaRPr>
          </a:p>
        </p:txBody>
      </p:sp>
      <p:sp>
        <p:nvSpPr>
          <p:cNvPr id="33" name="Text 6">
            <a:extLst>
              <a:ext uri="{FF2B5EF4-FFF2-40B4-BE49-F238E27FC236}">
                <a16:creationId xmlns:a16="http://schemas.microsoft.com/office/drawing/2014/main" id="{90E8DDF4-5973-342C-9D46-09F637197FE6}"/>
              </a:ext>
            </a:extLst>
          </p:cNvPr>
          <p:cNvSpPr/>
          <p:nvPr/>
        </p:nvSpPr>
        <p:spPr>
          <a:xfrm>
            <a:off x="218812" y="2072697"/>
            <a:ext cx="4043458" cy="1203881"/>
          </a:xfrm>
          <a:prstGeom prst="rect">
            <a:avLst/>
          </a:prstGeom>
          <a:noFill/>
          <a:ln/>
        </p:spPr>
        <p:txBody>
          <a:bodyPr wrap="square" lIns="0" tIns="0" rIns="0" bIns="0" rtlCol="0" anchor="t"/>
          <a:lstStyle/>
          <a:p>
            <a:pPr marL="0" indent="0" algn="ctr">
              <a:lnSpc>
                <a:spcPts val="2400"/>
              </a:lnSpc>
              <a:buNone/>
            </a:pPr>
            <a:r>
              <a:rPr lang="en-US" sz="1400" dirty="0">
                <a:solidFill>
                  <a:srgbClr val="52586B"/>
                </a:solidFill>
                <a:latin typeface="+mn-lt"/>
                <a:ea typeface="Funnel Sans" pitchFamily="34" charset="-122"/>
                <a:cs typeface="Funnel Sans" pitchFamily="34" charset="-120"/>
              </a:rPr>
              <a:t>Role-based access control for Admins, Restaurants, NGOs, and Volunteers with secure authentication using Django Allauth and Google OAuth integration</a:t>
            </a:r>
            <a:endParaRPr lang="en-US" sz="1400" dirty="0">
              <a:latin typeface="+mn-lt"/>
            </a:endParaRPr>
          </a:p>
        </p:txBody>
      </p:sp>
      <p:sp>
        <p:nvSpPr>
          <p:cNvPr id="34" name="Shape 7">
            <a:extLst>
              <a:ext uri="{FF2B5EF4-FFF2-40B4-BE49-F238E27FC236}">
                <a16:creationId xmlns:a16="http://schemas.microsoft.com/office/drawing/2014/main" id="{C4BC267D-2B8F-F756-1C69-8C30EB7D0265}"/>
              </a:ext>
            </a:extLst>
          </p:cNvPr>
          <p:cNvSpPr/>
          <p:nvPr/>
        </p:nvSpPr>
        <p:spPr>
          <a:xfrm>
            <a:off x="4564101" y="4046529"/>
            <a:ext cx="45719" cy="593971"/>
          </a:xfrm>
          <a:prstGeom prst="roundRect">
            <a:avLst>
              <a:gd name="adj" fmla="val 375070"/>
            </a:avLst>
          </a:prstGeom>
          <a:solidFill>
            <a:srgbClr val="213163"/>
          </a:solidFill>
          <a:ln/>
        </p:spPr>
        <p:txBody>
          <a:bodyPr/>
          <a:lstStyle/>
          <a:p>
            <a:endParaRPr lang="en-IN" sz="1400">
              <a:latin typeface="+mn-lt"/>
            </a:endParaRPr>
          </a:p>
        </p:txBody>
      </p:sp>
      <p:sp>
        <p:nvSpPr>
          <p:cNvPr id="35" name="Shape 8">
            <a:extLst>
              <a:ext uri="{FF2B5EF4-FFF2-40B4-BE49-F238E27FC236}">
                <a16:creationId xmlns:a16="http://schemas.microsoft.com/office/drawing/2014/main" id="{FAE91ADF-971B-B1F3-D7DB-4B9AFD3504C8}"/>
              </a:ext>
            </a:extLst>
          </p:cNvPr>
          <p:cNvSpPr/>
          <p:nvPr/>
        </p:nvSpPr>
        <p:spPr>
          <a:xfrm>
            <a:off x="4386620" y="3816977"/>
            <a:ext cx="397513" cy="445450"/>
          </a:xfrm>
          <a:prstGeom prst="roundRect">
            <a:avLst>
              <a:gd name="adj" fmla="val 18671"/>
            </a:avLst>
          </a:prstGeom>
          <a:solidFill>
            <a:srgbClr val="213163"/>
          </a:solidFill>
          <a:ln w="7620">
            <a:solidFill>
              <a:srgbClr val="C8CACF"/>
            </a:solidFill>
            <a:prstDash val="solid"/>
          </a:ln>
        </p:spPr>
        <p:txBody>
          <a:bodyPr/>
          <a:lstStyle/>
          <a:p>
            <a:endParaRPr lang="en-IN" sz="1400">
              <a:latin typeface="+mn-lt"/>
            </a:endParaRPr>
          </a:p>
        </p:txBody>
      </p:sp>
      <p:sp>
        <p:nvSpPr>
          <p:cNvPr id="36" name="Text 9">
            <a:extLst>
              <a:ext uri="{FF2B5EF4-FFF2-40B4-BE49-F238E27FC236}">
                <a16:creationId xmlns:a16="http://schemas.microsoft.com/office/drawing/2014/main" id="{2C202DD9-9D80-FA88-9E28-F96B6AC2E849}"/>
              </a:ext>
            </a:extLst>
          </p:cNvPr>
          <p:cNvSpPr/>
          <p:nvPr/>
        </p:nvSpPr>
        <p:spPr>
          <a:xfrm>
            <a:off x="4463117" y="3855196"/>
            <a:ext cx="264974" cy="371189"/>
          </a:xfrm>
          <a:prstGeom prst="rect">
            <a:avLst/>
          </a:prstGeom>
          <a:solidFill>
            <a:srgbClr val="213163"/>
          </a:solidFill>
          <a:ln/>
        </p:spPr>
        <p:txBody>
          <a:bodyPr wrap="none" lIns="0" tIns="0" rIns="0" bIns="0" rtlCol="0" anchor="t"/>
          <a:lstStyle/>
          <a:p>
            <a:pPr marL="0" indent="0" algn="ctr">
              <a:lnSpc>
                <a:spcPts val="2400"/>
              </a:lnSpc>
              <a:buNone/>
            </a:pPr>
            <a:r>
              <a:rPr lang="en-US" sz="1400" dirty="0">
                <a:solidFill>
                  <a:schemeClr val="bg1"/>
                </a:solidFill>
                <a:latin typeface="+mn-lt"/>
                <a:ea typeface="Mona Sans Semi Bold" pitchFamily="34" charset="-122"/>
                <a:cs typeface="Mona Sans Semi Bold" pitchFamily="34" charset="-120"/>
              </a:rPr>
              <a:t>2</a:t>
            </a:r>
            <a:endParaRPr lang="en-US" sz="1400" dirty="0">
              <a:solidFill>
                <a:schemeClr val="bg1"/>
              </a:solidFill>
              <a:latin typeface="+mn-lt"/>
            </a:endParaRPr>
          </a:p>
        </p:txBody>
      </p:sp>
      <p:sp>
        <p:nvSpPr>
          <p:cNvPr id="37" name="Text 10">
            <a:extLst>
              <a:ext uri="{FF2B5EF4-FFF2-40B4-BE49-F238E27FC236}">
                <a16:creationId xmlns:a16="http://schemas.microsoft.com/office/drawing/2014/main" id="{4C785510-4D68-B229-DEBB-7EDE06000C5C}"/>
              </a:ext>
            </a:extLst>
          </p:cNvPr>
          <p:cNvSpPr/>
          <p:nvPr/>
        </p:nvSpPr>
        <p:spPr>
          <a:xfrm>
            <a:off x="3358439" y="4711939"/>
            <a:ext cx="2473401" cy="309285"/>
          </a:xfrm>
          <a:prstGeom prst="rect">
            <a:avLst/>
          </a:prstGeom>
          <a:noFill/>
          <a:ln/>
        </p:spPr>
        <p:txBody>
          <a:bodyPr wrap="none" lIns="0" tIns="0" rIns="0" bIns="0" rtlCol="0" anchor="t"/>
          <a:lstStyle/>
          <a:p>
            <a:pPr marL="0" indent="0" algn="ctr">
              <a:lnSpc>
                <a:spcPts val="2500"/>
              </a:lnSpc>
              <a:buNone/>
            </a:pPr>
            <a:r>
              <a:rPr lang="en-US" sz="1400" b="1" dirty="0">
                <a:solidFill>
                  <a:srgbClr val="52586B"/>
                </a:solidFill>
                <a:latin typeface="+mn-lt"/>
                <a:ea typeface="Mona Sans Semi Bold" pitchFamily="34" charset="-122"/>
                <a:cs typeface="Mona Sans Semi Bold" pitchFamily="34" charset="-120"/>
              </a:rPr>
              <a:t>Donation Management</a:t>
            </a:r>
            <a:endParaRPr lang="en-US" sz="1400" b="1" dirty="0">
              <a:latin typeface="+mn-lt"/>
            </a:endParaRPr>
          </a:p>
        </p:txBody>
      </p:sp>
      <p:sp>
        <p:nvSpPr>
          <p:cNvPr id="38" name="Text 11">
            <a:extLst>
              <a:ext uri="{FF2B5EF4-FFF2-40B4-BE49-F238E27FC236}">
                <a16:creationId xmlns:a16="http://schemas.microsoft.com/office/drawing/2014/main" id="{8C97CC9A-8E11-34D3-DCDA-8A2BA8616740}"/>
              </a:ext>
            </a:extLst>
          </p:cNvPr>
          <p:cNvSpPr/>
          <p:nvPr/>
        </p:nvSpPr>
        <p:spPr>
          <a:xfrm>
            <a:off x="2573460" y="5023263"/>
            <a:ext cx="4043561" cy="902911"/>
          </a:xfrm>
          <a:prstGeom prst="rect">
            <a:avLst/>
          </a:prstGeom>
          <a:noFill/>
          <a:ln/>
        </p:spPr>
        <p:txBody>
          <a:bodyPr wrap="square" lIns="0" tIns="0" rIns="0" bIns="0" rtlCol="0" anchor="t"/>
          <a:lstStyle/>
          <a:p>
            <a:pPr marL="0" indent="0" algn="ctr">
              <a:lnSpc>
                <a:spcPts val="2400"/>
              </a:lnSpc>
              <a:buNone/>
            </a:pPr>
            <a:r>
              <a:rPr lang="en-US" sz="1400" dirty="0">
                <a:solidFill>
                  <a:srgbClr val="52586B"/>
                </a:solidFill>
                <a:latin typeface="+mn-lt"/>
                <a:ea typeface="Funnel Sans" pitchFamily="34" charset="-122"/>
                <a:cs typeface="Funnel Sans" pitchFamily="34" charset="-120"/>
              </a:rPr>
              <a:t>Complete lifecycle tracking from Pending to Verified, with a transparent verification system where NGOs validate food quality and receipt</a:t>
            </a:r>
            <a:endParaRPr lang="en-US" sz="1400" dirty="0">
              <a:latin typeface="+mn-lt"/>
            </a:endParaRPr>
          </a:p>
        </p:txBody>
      </p:sp>
      <p:sp>
        <p:nvSpPr>
          <p:cNvPr id="39" name="Shape 12">
            <a:extLst>
              <a:ext uri="{FF2B5EF4-FFF2-40B4-BE49-F238E27FC236}">
                <a16:creationId xmlns:a16="http://schemas.microsoft.com/office/drawing/2014/main" id="{660F6A59-A316-C995-2CBB-EBCC5E2EF0D8}"/>
              </a:ext>
            </a:extLst>
          </p:cNvPr>
          <p:cNvSpPr/>
          <p:nvPr/>
        </p:nvSpPr>
        <p:spPr>
          <a:xfrm>
            <a:off x="7381160" y="3434310"/>
            <a:ext cx="45719" cy="593971"/>
          </a:xfrm>
          <a:prstGeom prst="roundRect">
            <a:avLst>
              <a:gd name="adj" fmla="val 375070"/>
            </a:avLst>
          </a:prstGeom>
          <a:solidFill>
            <a:srgbClr val="213163"/>
          </a:solidFill>
          <a:ln/>
        </p:spPr>
        <p:txBody>
          <a:bodyPr/>
          <a:lstStyle/>
          <a:p>
            <a:endParaRPr lang="en-IN" sz="1400">
              <a:latin typeface="+mn-lt"/>
            </a:endParaRPr>
          </a:p>
        </p:txBody>
      </p:sp>
      <p:sp>
        <p:nvSpPr>
          <p:cNvPr id="40" name="Shape 13">
            <a:extLst>
              <a:ext uri="{FF2B5EF4-FFF2-40B4-BE49-F238E27FC236}">
                <a16:creationId xmlns:a16="http://schemas.microsoft.com/office/drawing/2014/main" id="{234E0FA7-A920-68BB-231A-B2CE6ACEE83E}"/>
              </a:ext>
            </a:extLst>
          </p:cNvPr>
          <p:cNvSpPr/>
          <p:nvPr/>
        </p:nvSpPr>
        <p:spPr>
          <a:xfrm>
            <a:off x="7183358" y="3816977"/>
            <a:ext cx="397513" cy="445450"/>
          </a:xfrm>
          <a:prstGeom prst="roundRect">
            <a:avLst>
              <a:gd name="adj" fmla="val 18671"/>
            </a:avLst>
          </a:prstGeom>
          <a:solidFill>
            <a:srgbClr val="213163"/>
          </a:solidFill>
          <a:ln w="7620">
            <a:solidFill>
              <a:srgbClr val="C8CACF"/>
            </a:solidFill>
            <a:prstDash val="solid"/>
          </a:ln>
        </p:spPr>
        <p:txBody>
          <a:bodyPr/>
          <a:lstStyle/>
          <a:p>
            <a:endParaRPr lang="en-IN" sz="1400">
              <a:latin typeface="+mn-lt"/>
            </a:endParaRPr>
          </a:p>
        </p:txBody>
      </p:sp>
      <p:sp>
        <p:nvSpPr>
          <p:cNvPr id="41" name="Text 14">
            <a:extLst>
              <a:ext uri="{FF2B5EF4-FFF2-40B4-BE49-F238E27FC236}">
                <a16:creationId xmlns:a16="http://schemas.microsoft.com/office/drawing/2014/main" id="{56036200-84B5-C915-96AA-135847487121}"/>
              </a:ext>
            </a:extLst>
          </p:cNvPr>
          <p:cNvSpPr/>
          <p:nvPr/>
        </p:nvSpPr>
        <p:spPr>
          <a:xfrm>
            <a:off x="7259856" y="3855196"/>
            <a:ext cx="264974" cy="371189"/>
          </a:xfrm>
          <a:prstGeom prst="rect">
            <a:avLst/>
          </a:prstGeom>
          <a:solidFill>
            <a:srgbClr val="213163"/>
          </a:solidFill>
          <a:ln/>
        </p:spPr>
        <p:txBody>
          <a:bodyPr wrap="none" lIns="0" tIns="0" rIns="0" bIns="0" rtlCol="0" anchor="t"/>
          <a:lstStyle/>
          <a:p>
            <a:pPr marL="0" indent="0" algn="ctr">
              <a:lnSpc>
                <a:spcPts val="2400"/>
              </a:lnSpc>
              <a:buNone/>
            </a:pPr>
            <a:r>
              <a:rPr lang="en-US" sz="1400" dirty="0">
                <a:solidFill>
                  <a:schemeClr val="bg1"/>
                </a:solidFill>
                <a:latin typeface="+mn-lt"/>
                <a:ea typeface="Mona Sans Semi Bold" pitchFamily="34" charset="-122"/>
                <a:cs typeface="Mona Sans Semi Bold" pitchFamily="34" charset="-120"/>
              </a:rPr>
              <a:t>3</a:t>
            </a:r>
            <a:endParaRPr lang="en-US" sz="1400" dirty="0">
              <a:solidFill>
                <a:schemeClr val="bg1"/>
              </a:solidFill>
              <a:latin typeface="+mn-lt"/>
            </a:endParaRPr>
          </a:p>
        </p:txBody>
      </p:sp>
      <p:sp>
        <p:nvSpPr>
          <p:cNvPr id="42" name="Text 15">
            <a:extLst>
              <a:ext uri="{FF2B5EF4-FFF2-40B4-BE49-F238E27FC236}">
                <a16:creationId xmlns:a16="http://schemas.microsoft.com/office/drawing/2014/main" id="{0E7F07E0-9AD2-F348-7058-9EC59EC8C5E0}"/>
              </a:ext>
            </a:extLst>
          </p:cNvPr>
          <p:cNvSpPr/>
          <p:nvPr/>
        </p:nvSpPr>
        <p:spPr>
          <a:xfrm>
            <a:off x="6309598" y="1764692"/>
            <a:ext cx="2208840" cy="309285"/>
          </a:xfrm>
          <a:prstGeom prst="rect">
            <a:avLst/>
          </a:prstGeom>
          <a:noFill/>
          <a:ln/>
        </p:spPr>
        <p:txBody>
          <a:bodyPr wrap="none" lIns="0" tIns="0" rIns="0" bIns="0" rtlCol="0" anchor="t"/>
          <a:lstStyle/>
          <a:p>
            <a:pPr marL="0" indent="0" algn="ctr">
              <a:lnSpc>
                <a:spcPts val="2500"/>
              </a:lnSpc>
              <a:buNone/>
            </a:pPr>
            <a:r>
              <a:rPr lang="en-US" sz="1400" b="1" dirty="0">
                <a:solidFill>
                  <a:srgbClr val="52586B"/>
                </a:solidFill>
                <a:latin typeface="+mn-lt"/>
                <a:ea typeface="Mona Sans Semi Bold" pitchFamily="34" charset="-122"/>
                <a:cs typeface="Mona Sans Semi Bold" pitchFamily="34" charset="-120"/>
              </a:rPr>
              <a:t>Route Optimization</a:t>
            </a:r>
            <a:endParaRPr lang="en-US" sz="1400" b="1" dirty="0">
              <a:latin typeface="+mn-lt"/>
            </a:endParaRPr>
          </a:p>
        </p:txBody>
      </p:sp>
      <p:sp>
        <p:nvSpPr>
          <p:cNvPr id="43" name="Text 16">
            <a:extLst>
              <a:ext uri="{FF2B5EF4-FFF2-40B4-BE49-F238E27FC236}">
                <a16:creationId xmlns:a16="http://schemas.microsoft.com/office/drawing/2014/main" id="{A36B1148-23A0-DAB7-F849-19613110E86B}"/>
              </a:ext>
            </a:extLst>
          </p:cNvPr>
          <p:cNvSpPr/>
          <p:nvPr/>
        </p:nvSpPr>
        <p:spPr>
          <a:xfrm>
            <a:off x="5402223" y="2051434"/>
            <a:ext cx="4043561" cy="1203881"/>
          </a:xfrm>
          <a:prstGeom prst="rect">
            <a:avLst/>
          </a:prstGeom>
          <a:noFill/>
          <a:ln/>
        </p:spPr>
        <p:txBody>
          <a:bodyPr wrap="square" lIns="0" tIns="0" rIns="0" bIns="0" rtlCol="0" anchor="t"/>
          <a:lstStyle/>
          <a:p>
            <a:pPr marL="0" indent="0" algn="ctr">
              <a:lnSpc>
                <a:spcPts val="2400"/>
              </a:lnSpc>
              <a:buNone/>
            </a:pPr>
            <a:r>
              <a:rPr lang="en-US" sz="1400" dirty="0">
                <a:solidFill>
                  <a:srgbClr val="52586B"/>
                </a:solidFill>
                <a:latin typeface="+mn-lt"/>
                <a:ea typeface="Funnel Sans" pitchFamily="34" charset="-122"/>
                <a:cs typeface="Funnel Sans" pitchFamily="34" charset="-120"/>
              </a:rPr>
              <a:t>Intelligent routing engine using Nearest Neighbor Algorithm and Geodesic distance calculations to minimize volunteer travel time and maximize delivery efficiency</a:t>
            </a:r>
            <a:endParaRPr lang="en-US" sz="1400" dirty="0">
              <a:latin typeface="+mn-lt"/>
            </a:endParaRPr>
          </a:p>
        </p:txBody>
      </p:sp>
      <p:sp>
        <p:nvSpPr>
          <p:cNvPr id="44" name="Shape 17">
            <a:extLst>
              <a:ext uri="{FF2B5EF4-FFF2-40B4-BE49-F238E27FC236}">
                <a16:creationId xmlns:a16="http://schemas.microsoft.com/office/drawing/2014/main" id="{FDFA89D1-697D-DD6D-F939-23455C68C4D2}"/>
              </a:ext>
            </a:extLst>
          </p:cNvPr>
          <p:cNvSpPr/>
          <p:nvPr/>
        </p:nvSpPr>
        <p:spPr>
          <a:xfrm>
            <a:off x="9822298" y="4046529"/>
            <a:ext cx="45719" cy="593971"/>
          </a:xfrm>
          <a:prstGeom prst="roundRect">
            <a:avLst>
              <a:gd name="adj" fmla="val 375070"/>
            </a:avLst>
          </a:prstGeom>
          <a:solidFill>
            <a:srgbClr val="213163"/>
          </a:solidFill>
          <a:ln/>
        </p:spPr>
        <p:txBody>
          <a:bodyPr/>
          <a:lstStyle/>
          <a:p>
            <a:endParaRPr lang="en-IN" sz="1400">
              <a:latin typeface="+mn-lt"/>
            </a:endParaRPr>
          </a:p>
        </p:txBody>
      </p:sp>
      <p:sp>
        <p:nvSpPr>
          <p:cNvPr id="45" name="Shape 18">
            <a:extLst>
              <a:ext uri="{FF2B5EF4-FFF2-40B4-BE49-F238E27FC236}">
                <a16:creationId xmlns:a16="http://schemas.microsoft.com/office/drawing/2014/main" id="{584B1D09-3F3F-9028-39F3-2A3E645A145A}"/>
              </a:ext>
            </a:extLst>
          </p:cNvPr>
          <p:cNvSpPr/>
          <p:nvPr/>
        </p:nvSpPr>
        <p:spPr>
          <a:xfrm>
            <a:off x="9634657" y="3806817"/>
            <a:ext cx="397513" cy="445450"/>
          </a:xfrm>
          <a:prstGeom prst="roundRect">
            <a:avLst>
              <a:gd name="adj" fmla="val 18671"/>
            </a:avLst>
          </a:prstGeom>
          <a:solidFill>
            <a:srgbClr val="213163"/>
          </a:solidFill>
          <a:ln w="7620">
            <a:solidFill>
              <a:srgbClr val="C8CACF"/>
            </a:solidFill>
            <a:prstDash val="solid"/>
          </a:ln>
        </p:spPr>
        <p:txBody>
          <a:bodyPr/>
          <a:lstStyle/>
          <a:p>
            <a:endParaRPr lang="en-IN" sz="1400">
              <a:latin typeface="+mn-lt"/>
            </a:endParaRPr>
          </a:p>
        </p:txBody>
      </p:sp>
      <p:sp>
        <p:nvSpPr>
          <p:cNvPr id="46" name="Text 19">
            <a:extLst>
              <a:ext uri="{FF2B5EF4-FFF2-40B4-BE49-F238E27FC236}">
                <a16:creationId xmlns:a16="http://schemas.microsoft.com/office/drawing/2014/main" id="{C9CF2760-7F7E-F572-CC5F-5C14E865346B}"/>
              </a:ext>
            </a:extLst>
          </p:cNvPr>
          <p:cNvSpPr/>
          <p:nvPr/>
        </p:nvSpPr>
        <p:spPr>
          <a:xfrm>
            <a:off x="9700994" y="3855196"/>
            <a:ext cx="264974" cy="371189"/>
          </a:xfrm>
          <a:prstGeom prst="rect">
            <a:avLst/>
          </a:prstGeom>
          <a:solidFill>
            <a:srgbClr val="213163"/>
          </a:solidFill>
          <a:ln/>
        </p:spPr>
        <p:txBody>
          <a:bodyPr wrap="none" lIns="0" tIns="0" rIns="0" bIns="0" rtlCol="0" anchor="t"/>
          <a:lstStyle/>
          <a:p>
            <a:pPr marL="0" indent="0" algn="ctr">
              <a:lnSpc>
                <a:spcPts val="2400"/>
              </a:lnSpc>
              <a:buNone/>
            </a:pPr>
            <a:r>
              <a:rPr lang="en-US" sz="1400" dirty="0">
                <a:solidFill>
                  <a:schemeClr val="bg1"/>
                </a:solidFill>
                <a:latin typeface="+mn-lt"/>
                <a:ea typeface="Mona Sans Semi Bold" pitchFamily="34" charset="-122"/>
                <a:cs typeface="Mona Sans Semi Bold" pitchFamily="34" charset="-120"/>
              </a:rPr>
              <a:t>4</a:t>
            </a:r>
            <a:endParaRPr lang="en-US" sz="1400" dirty="0">
              <a:solidFill>
                <a:schemeClr val="bg1"/>
              </a:solidFill>
              <a:latin typeface="+mn-lt"/>
            </a:endParaRPr>
          </a:p>
        </p:txBody>
      </p:sp>
      <p:sp>
        <p:nvSpPr>
          <p:cNvPr id="47" name="Text 20">
            <a:extLst>
              <a:ext uri="{FF2B5EF4-FFF2-40B4-BE49-F238E27FC236}">
                <a16:creationId xmlns:a16="http://schemas.microsoft.com/office/drawing/2014/main" id="{D07DCB9C-1FEE-B73D-1E42-BD002FB0A649}"/>
              </a:ext>
            </a:extLst>
          </p:cNvPr>
          <p:cNvSpPr/>
          <p:nvPr/>
        </p:nvSpPr>
        <p:spPr>
          <a:xfrm>
            <a:off x="8561864" y="4727297"/>
            <a:ext cx="2501022" cy="309285"/>
          </a:xfrm>
          <a:prstGeom prst="rect">
            <a:avLst/>
          </a:prstGeom>
          <a:noFill/>
          <a:ln/>
        </p:spPr>
        <p:txBody>
          <a:bodyPr wrap="none" lIns="0" tIns="0" rIns="0" bIns="0" rtlCol="0" anchor="t"/>
          <a:lstStyle/>
          <a:p>
            <a:pPr marL="0" indent="0" algn="ctr">
              <a:lnSpc>
                <a:spcPts val="2500"/>
              </a:lnSpc>
              <a:buNone/>
            </a:pPr>
            <a:r>
              <a:rPr lang="en-US" sz="1400" b="1" dirty="0">
                <a:solidFill>
                  <a:srgbClr val="52586B"/>
                </a:solidFill>
                <a:latin typeface="+mn-lt"/>
                <a:ea typeface="Mona Sans Semi Bold" pitchFamily="34" charset="-122"/>
                <a:cs typeface="Mona Sans Semi Bold" pitchFamily="34" charset="-120"/>
              </a:rPr>
              <a:t>Delivery Verification</a:t>
            </a:r>
            <a:endParaRPr lang="en-US" sz="1400" b="1" dirty="0">
              <a:latin typeface="+mn-lt"/>
            </a:endParaRPr>
          </a:p>
        </p:txBody>
      </p:sp>
      <p:sp>
        <p:nvSpPr>
          <p:cNvPr id="48" name="Text 21">
            <a:extLst>
              <a:ext uri="{FF2B5EF4-FFF2-40B4-BE49-F238E27FC236}">
                <a16:creationId xmlns:a16="http://schemas.microsoft.com/office/drawing/2014/main" id="{F24CEAC0-3F8D-FEC2-9780-76308DBA7924}"/>
              </a:ext>
            </a:extLst>
          </p:cNvPr>
          <p:cNvSpPr/>
          <p:nvPr/>
        </p:nvSpPr>
        <p:spPr>
          <a:xfrm>
            <a:off x="7803056" y="5013084"/>
            <a:ext cx="4043561" cy="1203881"/>
          </a:xfrm>
          <a:prstGeom prst="rect">
            <a:avLst/>
          </a:prstGeom>
          <a:noFill/>
          <a:ln/>
        </p:spPr>
        <p:txBody>
          <a:bodyPr wrap="square" lIns="0" tIns="0" rIns="0" bIns="0" rtlCol="0" anchor="t"/>
          <a:lstStyle/>
          <a:p>
            <a:pPr marL="0" indent="0" algn="ctr">
              <a:lnSpc>
                <a:spcPts val="2400"/>
              </a:lnSpc>
              <a:buNone/>
            </a:pPr>
            <a:r>
              <a:rPr lang="en-IN" sz="1400" dirty="0"/>
              <a:t>To ensure accountability, NGOs have the ability to verify and approve food deliveries upon arrival, as well as rate volunteer performance.</a:t>
            </a:r>
            <a:endParaRPr lang="en-US" sz="1400" dirty="0">
              <a:latin typeface="+mn-lt"/>
            </a:endParaRPr>
          </a:p>
        </p:txBody>
      </p:sp>
      <p:sp>
        <p:nvSpPr>
          <p:cNvPr id="95" name="Text 9">
            <a:extLst>
              <a:ext uri="{FF2B5EF4-FFF2-40B4-BE49-F238E27FC236}">
                <a16:creationId xmlns:a16="http://schemas.microsoft.com/office/drawing/2014/main" id="{574709D5-A150-AB96-CCA1-72DBA44BB5DD}"/>
              </a:ext>
            </a:extLst>
          </p:cNvPr>
          <p:cNvSpPr/>
          <p:nvPr/>
        </p:nvSpPr>
        <p:spPr>
          <a:xfrm>
            <a:off x="1950161" y="3891238"/>
            <a:ext cx="264974" cy="371189"/>
          </a:xfrm>
          <a:prstGeom prst="rect">
            <a:avLst/>
          </a:prstGeom>
          <a:solidFill>
            <a:srgbClr val="213163"/>
          </a:solidFill>
          <a:ln/>
        </p:spPr>
        <p:txBody>
          <a:bodyPr wrap="none" lIns="0" tIns="0" rIns="0" bIns="0" rtlCol="0" anchor="t"/>
          <a:lstStyle/>
          <a:p>
            <a:pPr marL="0" indent="0" algn="ctr">
              <a:lnSpc>
                <a:spcPts val="2400"/>
              </a:lnSpc>
              <a:buNone/>
            </a:pPr>
            <a:r>
              <a:rPr lang="en-US" sz="1400" dirty="0">
                <a:solidFill>
                  <a:schemeClr val="bg1"/>
                </a:solidFill>
                <a:latin typeface="+mn-lt"/>
                <a:ea typeface="Mona Sans Semi Bold" pitchFamily="34" charset="-122"/>
                <a:cs typeface="Mona Sans Semi Bold" pitchFamily="34" charset="-120"/>
              </a:rPr>
              <a:t>1</a:t>
            </a:r>
            <a:endParaRPr lang="en-US" sz="1400" dirty="0">
              <a:solidFill>
                <a:schemeClr val="bg1"/>
              </a:solidFill>
              <a:latin typeface="+mn-lt"/>
            </a:endParaRPr>
          </a:p>
        </p:txBody>
      </p:sp>
      <p:sp>
        <p:nvSpPr>
          <p:cNvPr id="96" name="Google Shape;61;g5fab984687_2_0">
            <a:extLst>
              <a:ext uri="{FF2B5EF4-FFF2-40B4-BE49-F238E27FC236}">
                <a16:creationId xmlns:a16="http://schemas.microsoft.com/office/drawing/2014/main" id="{58146C9F-D7F7-0503-02E6-BA23A3D64727}"/>
              </a:ext>
            </a:extLst>
          </p:cNvPr>
          <p:cNvSpPr txBox="1">
            <a:spLocks/>
          </p:cNvSpPr>
          <p:nvPr/>
        </p:nvSpPr>
        <p:spPr>
          <a:xfrm>
            <a:off x="347494" y="810253"/>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IN" sz="2000" b="1" dirty="0">
                <a:solidFill>
                  <a:srgbClr val="213163"/>
                </a:solidFill>
                <a:latin typeface="+mj-lt"/>
              </a:rPr>
              <a:t>Core Modules</a:t>
            </a:r>
          </a:p>
        </p:txBody>
      </p:sp>
    </p:spTree>
    <p:extLst>
      <p:ext uri="{BB962C8B-B14F-4D97-AF65-F5344CB8AC3E}">
        <p14:creationId xmlns:p14="http://schemas.microsoft.com/office/powerpoint/2010/main" val="288556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7D828F6-D11A-004C-6B1C-7342E3C20C0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01B87DF3-C5CE-63DD-4007-1F1C71D372FA}"/>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latin typeface="+mj-lt"/>
              </a:rPr>
              <a:t>Proposed Solution</a:t>
            </a:r>
            <a:endParaRPr lang="en-IN" sz="2000" b="1" dirty="0">
              <a:solidFill>
                <a:srgbClr val="213163"/>
              </a:solidFill>
              <a:latin typeface="+mj-lt"/>
            </a:endParaRPr>
          </a:p>
        </p:txBody>
      </p:sp>
      <p:pic>
        <p:nvPicPr>
          <p:cNvPr id="6" name="Image 0" descr="preencoded.png">
            <a:extLst>
              <a:ext uri="{FF2B5EF4-FFF2-40B4-BE49-F238E27FC236}">
                <a16:creationId xmlns:a16="http://schemas.microsoft.com/office/drawing/2014/main" id="{40FBFF30-6970-2735-69D9-27AA7EF918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681" y="3009913"/>
            <a:ext cx="649486" cy="649486"/>
          </a:xfrm>
          <a:prstGeom prst="rect">
            <a:avLst/>
          </a:prstGeom>
        </p:spPr>
      </p:pic>
      <p:sp>
        <p:nvSpPr>
          <p:cNvPr id="7" name="Text 2">
            <a:extLst>
              <a:ext uri="{FF2B5EF4-FFF2-40B4-BE49-F238E27FC236}">
                <a16:creationId xmlns:a16="http://schemas.microsoft.com/office/drawing/2014/main" id="{2BA2A367-C006-2D56-AFBA-646C84D9C9B9}"/>
              </a:ext>
            </a:extLst>
          </p:cNvPr>
          <p:cNvSpPr/>
          <p:nvPr/>
        </p:nvSpPr>
        <p:spPr>
          <a:xfrm>
            <a:off x="1298814" y="3017584"/>
            <a:ext cx="2283674" cy="317072"/>
          </a:xfrm>
          <a:prstGeom prst="rect">
            <a:avLst/>
          </a:prstGeom>
          <a:noFill/>
          <a:ln/>
        </p:spPr>
        <p:txBody>
          <a:bodyPr wrap="none" lIns="0" tIns="0" rIns="0" bIns="0" rtlCol="0" anchor="t"/>
          <a:lstStyle/>
          <a:p>
            <a:pPr marL="0" indent="0" algn="l">
              <a:lnSpc>
                <a:spcPts val="2750"/>
              </a:lnSpc>
              <a:buNone/>
            </a:pPr>
            <a:r>
              <a:rPr lang="en-US" sz="1400" b="1" dirty="0">
                <a:solidFill>
                  <a:srgbClr val="52586B"/>
                </a:solidFill>
                <a:latin typeface="+mj-lt"/>
                <a:ea typeface="Mona Sans Semi Bold" pitchFamily="34" charset="-122"/>
                <a:cs typeface="Mona Sans Semi Bold" pitchFamily="34" charset="-120"/>
              </a:rPr>
              <a:t>Smart Routing</a:t>
            </a:r>
            <a:endParaRPr lang="en-US" sz="1400" b="1" dirty="0">
              <a:latin typeface="+mj-lt"/>
            </a:endParaRPr>
          </a:p>
        </p:txBody>
      </p:sp>
      <p:sp>
        <p:nvSpPr>
          <p:cNvPr id="8" name="Text 3">
            <a:extLst>
              <a:ext uri="{FF2B5EF4-FFF2-40B4-BE49-F238E27FC236}">
                <a16:creationId xmlns:a16="http://schemas.microsoft.com/office/drawing/2014/main" id="{E42D99AE-9571-612F-01C1-8C4869B56CC3}"/>
              </a:ext>
            </a:extLst>
          </p:cNvPr>
          <p:cNvSpPr/>
          <p:nvPr/>
        </p:nvSpPr>
        <p:spPr>
          <a:xfrm>
            <a:off x="1298813" y="3355604"/>
            <a:ext cx="4453515" cy="649486"/>
          </a:xfrm>
          <a:prstGeom prst="rect">
            <a:avLst/>
          </a:prstGeom>
          <a:noFill/>
          <a:ln/>
        </p:spPr>
        <p:txBody>
          <a:bodyPr wrap="square" lIns="0" tIns="0" rIns="0" bIns="0" rtlCol="0" anchor="t"/>
          <a:lstStyle/>
          <a:p>
            <a:pPr marL="0" indent="0" algn="l">
              <a:lnSpc>
                <a:spcPts val="2850"/>
              </a:lnSpc>
              <a:buNone/>
            </a:pPr>
            <a:r>
              <a:rPr lang="en-US" sz="1400" dirty="0">
                <a:solidFill>
                  <a:srgbClr val="52586B"/>
                </a:solidFill>
                <a:latin typeface="+mj-lt"/>
                <a:ea typeface="Funnel Sans" pitchFamily="34" charset="-122"/>
                <a:cs typeface="Funnel Sans" pitchFamily="34" charset="-120"/>
              </a:rPr>
              <a:t>Optimized delivery paths to nearest camps reduce travel time and prevent food spoilage</a:t>
            </a:r>
            <a:endParaRPr lang="en-US" sz="1400" dirty="0">
              <a:latin typeface="+mj-lt"/>
            </a:endParaRPr>
          </a:p>
        </p:txBody>
      </p:sp>
      <p:pic>
        <p:nvPicPr>
          <p:cNvPr id="9" name="Image 1" descr="preencoded.png">
            <a:extLst>
              <a:ext uri="{FF2B5EF4-FFF2-40B4-BE49-F238E27FC236}">
                <a16:creationId xmlns:a16="http://schemas.microsoft.com/office/drawing/2014/main" id="{5DECAC1D-F512-AFF7-9030-A0210F05AD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8164" y="3017584"/>
            <a:ext cx="648000" cy="648000"/>
          </a:xfrm>
          <a:prstGeom prst="rect">
            <a:avLst/>
          </a:prstGeom>
        </p:spPr>
      </p:pic>
      <p:sp>
        <p:nvSpPr>
          <p:cNvPr id="10" name="Text 4">
            <a:extLst>
              <a:ext uri="{FF2B5EF4-FFF2-40B4-BE49-F238E27FC236}">
                <a16:creationId xmlns:a16="http://schemas.microsoft.com/office/drawing/2014/main" id="{545A4BB5-E580-3633-52BA-726AC76A0357}"/>
              </a:ext>
            </a:extLst>
          </p:cNvPr>
          <p:cNvSpPr/>
          <p:nvPr/>
        </p:nvSpPr>
        <p:spPr>
          <a:xfrm>
            <a:off x="7108469" y="3017584"/>
            <a:ext cx="2283674" cy="317072"/>
          </a:xfrm>
          <a:prstGeom prst="rect">
            <a:avLst/>
          </a:prstGeom>
          <a:noFill/>
          <a:ln/>
        </p:spPr>
        <p:txBody>
          <a:bodyPr wrap="none" lIns="0" tIns="0" rIns="0" bIns="0" rtlCol="0" anchor="t"/>
          <a:lstStyle/>
          <a:p>
            <a:pPr marL="0" indent="0" algn="l">
              <a:lnSpc>
                <a:spcPts val="2750"/>
              </a:lnSpc>
              <a:buNone/>
            </a:pPr>
            <a:r>
              <a:rPr lang="en-US" sz="1400" b="1" dirty="0">
                <a:solidFill>
                  <a:srgbClr val="52586B"/>
                </a:solidFill>
                <a:latin typeface="+mj-lt"/>
                <a:ea typeface="Mona Sans Semi Bold" pitchFamily="34" charset="-122"/>
                <a:cs typeface="Mona Sans Semi Bold" pitchFamily="34" charset="-120"/>
              </a:rPr>
              <a:t>Interactive Maps</a:t>
            </a:r>
            <a:endParaRPr lang="en-US" sz="1400" b="1" dirty="0">
              <a:latin typeface="+mj-lt"/>
            </a:endParaRPr>
          </a:p>
        </p:txBody>
      </p:sp>
      <p:sp>
        <p:nvSpPr>
          <p:cNvPr id="11" name="Text 5">
            <a:extLst>
              <a:ext uri="{FF2B5EF4-FFF2-40B4-BE49-F238E27FC236}">
                <a16:creationId xmlns:a16="http://schemas.microsoft.com/office/drawing/2014/main" id="{96833B15-91F0-B075-3BA8-8E7C7DCADEE3}"/>
              </a:ext>
            </a:extLst>
          </p:cNvPr>
          <p:cNvSpPr/>
          <p:nvPr/>
        </p:nvSpPr>
        <p:spPr>
          <a:xfrm>
            <a:off x="7118627" y="3327576"/>
            <a:ext cx="4453612" cy="649486"/>
          </a:xfrm>
          <a:prstGeom prst="rect">
            <a:avLst/>
          </a:prstGeom>
          <a:noFill/>
          <a:ln/>
        </p:spPr>
        <p:txBody>
          <a:bodyPr wrap="square" lIns="0" tIns="0" rIns="0" bIns="0" rtlCol="0" anchor="t"/>
          <a:lstStyle/>
          <a:p>
            <a:pPr marL="0" indent="0" algn="l">
              <a:lnSpc>
                <a:spcPts val="2850"/>
              </a:lnSpc>
              <a:buNone/>
            </a:pPr>
            <a:r>
              <a:rPr lang="en-US" sz="1400" dirty="0">
                <a:solidFill>
                  <a:srgbClr val="52586B"/>
                </a:solidFill>
                <a:latin typeface="+mj-lt"/>
                <a:ea typeface="Funnel Sans" pitchFamily="34" charset="-122"/>
                <a:cs typeface="Funnel Sans" pitchFamily="34" charset="-120"/>
              </a:rPr>
              <a:t>Leaflet.js and OpenStreetMap integration visualizes donation camps and restaurant locations in real-time</a:t>
            </a:r>
            <a:endParaRPr lang="en-US" sz="1400" dirty="0">
              <a:latin typeface="+mj-lt"/>
            </a:endParaRPr>
          </a:p>
        </p:txBody>
      </p:sp>
      <p:pic>
        <p:nvPicPr>
          <p:cNvPr id="12" name="Image 2" descr="preencoded.png">
            <a:extLst>
              <a:ext uri="{FF2B5EF4-FFF2-40B4-BE49-F238E27FC236}">
                <a16:creationId xmlns:a16="http://schemas.microsoft.com/office/drawing/2014/main" id="{CF81739C-AF56-B6C2-0550-285BDC2B19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350" y="4641136"/>
            <a:ext cx="648000" cy="648000"/>
          </a:xfrm>
          <a:prstGeom prst="rect">
            <a:avLst/>
          </a:prstGeom>
        </p:spPr>
      </p:pic>
      <p:sp>
        <p:nvSpPr>
          <p:cNvPr id="13" name="Text 6">
            <a:extLst>
              <a:ext uri="{FF2B5EF4-FFF2-40B4-BE49-F238E27FC236}">
                <a16:creationId xmlns:a16="http://schemas.microsoft.com/office/drawing/2014/main" id="{7766EDB6-1C6B-A92E-A2FA-860B058557DB}"/>
              </a:ext>
            </a:extLst>
          </p:cNvPr>
          <p:cNvSpPr/>
          <p:nvPr/>
        </p:nvSpPr>
        <p:spPr>
          <a:xfrm>
            <a:off x="1298814" y="4641136"/>
            <a:ext cx="2283674" cy="317072"/>
          </a:xfrm>
          <a:prstGeom prst="rect">
            <a:avLst/>
          </a:prstGeom>
          <a:noFill/>
          <a:ln/>
        </p:spPr>
        <p:txBody>
          <a:bodyPr wrap="none" lIns="0" tIns="0" rIns="0" bIns="0" rtlCol="0" anchor="t"/>
          <a:lstStyle/>
          <a:p>
            <a:pPr marL="0" indent="0" algn="l">
              <a:lnSpc>
                <a:spcPts val="2750"/>
              </a:lnSpc>
              <a:buNone/>
            </a:pPr>
            <a:r>
              <a:rPr lang="en-US" sz="1400" b="1" dirty="0">
                <a:solidFill>
                  <a:srgbClr val="52586B"/>
                </a:solidFill>
                <a:latin typeface="+mj-lt"/>
                <a:ea typeface="Mona Sans Semi Bold" pitchFamily="34" charset="-122"/>
                <a:cs typeface="Mona Sans Semi Bold" pitchFamily="34" charset="-120"/>
              </a:rPr>
              <a:t>Google Authorization</a:t>
            </a:r>
            <a:endParaRPr lang="en-US" sz="1400" b="1" dirty="0">
              <a:latin typeface="+mj-lt"/>
            </a:endParaRPr>
          </a:p>
        </p:txBody>
      </p:sp>
      <p:sp>
        <p:nvSpPr>
          <p:cNvPr id="14" name="Text 7">
            <a:extLst>
              <a:ext uri="{FF2B5EF4-FFF2-40B4-BE49-F238E27FC236}">
                <a16:creationId xmlns:a16="http://schemas.microsoft.com/office/drawing/2014/main" id="{724B50D4-9280-483A-7C58-62B2CE03A5E9}"/>
              </a:ext>
            </a:extLst>
          </p:cNvPr>
          <p:cNvSpPr/>
          <p:nvPr/>
        </p:nvSpPr>
        <p:spPr>
          <a:xfrm>
            <a:off x="1298813" y="4958835"/>
            <a:ext cx="4453515" cy="649486"/>
          </a:xfrm>
          <a:prstGeom prst="rect">
            <a:avLst/>
          </a:prstGeom>
          <a:noFill/>
          <a:ln/>
        </p:spPr>
        <p:txBody>
          <a:bodyPr wrap="square" lIns="0" tIns="0" rIns="0" bIns="0" rtlCol="0" anchor="t"/>
          <a:lstStyle/>
          <a:p>
            <a:pPr>
              <a:lnSpc>
                <a:spcPts val="2850"/>
              </a:lnSpc>
            </a:pPr>
            <a:r>
              <a:rPr lang="en-IN" sz="1400" dirty="0"/>
              <a:t>Google authentication enables secure, one-tap sign-in while verifying genuine users across the platform.</a:t>
            </a:r>
            <a:endParaRPr lang="en-US" sz="1400" dirty="0">
              <a:latin typeface="+mj-lt"/>
            </a:endParaRPr>
          </a:p>
        </p:txBody>
      </p:sp>
      <p:pic>
        <p:nvPicPr>
          <p:cNvPr id="15" name="Image 3" descr="preencoded.png">
            <a:extLst>
              <a:ext uri="{FF2B5EF4-FFF2-40B4-BE49-F238E27FC236}">
                <a16:creationId xmlns:a16="http://schemas.microsoft.com/office/drawing/2014/main" id="{A1981683-CE90-D25C-7557-4FA4BC344F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164" y="4641136"/>
            <a:ext cx="648000" cy="648000"/>
          </a:xfrm>
          <a:prstGeom prst="rect">
            <a:avLst/>
          </a:prstGeom>
        </p:spPr>
      </p:pic>
      <p:sp>
        <p:nvSpPr>
          <p:cNvPr id="16" name="Text 8">
            <a:extLst>
              <a:ext uri="{FF2B5EF4-FFF2-40B4-BE49-F238E27FC236}">
                <a16:creationId xmlns:a16="http://schemas.microsoft.com/office/drawing/2014/main" id="{0B656324-032E-8772-655B-B05CA45E7ED7}"/>
              </a:ext>
            </a:extLst>
          </p:cNvPr>
          <p:cNvSpPr/>
          <p:nvPr/>
        </p:nvSpPr>
        <p:spPr>
          <a:xfrm>
            <a:off x="7108469" y="4641136"/>
            <a:ext cx="2283674" cy="317072"/>
          </a:xfrm>
          <a:prstGeom prst="rect">
            <a:avLst/>
          </a:prstGeom>
          <a:noFill/>
          <a:ln/>
        </p:spPr>
        <p:txBody>
          <a:bodyPr wrap="none" lIns="0" tIns="0" rIns="0" bIns="0" rtlCol="0" anchor="t"/>
          <a:lstStyle/>
          <a:p>
            <a:pPr marL="0" indent="0" algn="l">
              <a:lnSpc>
                <a:spcPts val="2750"/>
              </a:lnSpc>
              <a:buNone/>
            </a:pPr>
            <a:r>
              <a:rPr lang="en-US" sz="1400" b="1" dirty="0">
                <a:solidFill>
                  <a:srgbClr val="52586B"/>
                </a:solidFill>
                <a:latin typeface="+mj-lt"/>
                <a:ea typeface="Mona Sans Semi Bold" pitchFamily="34" charset="-122"/>
                <a:cs typeface="Mona Sans Semi Bold" pitchFamily="34" charset="-120"/>
              </a:rPr>
              <a:t>Transparency</a:t>
            </a:r>
            <a:endParaRPr lang="en-US" sz="1400" b="1" dirty="0">
              <a:latin typeface="+mj-lt"/>
            </a:endParaRPr>
          </a:p>
        </p:txBody>
      </p:sp>
      <p:sp>
        <p:nvSpPr>
          <p:cNvPr id="17" name="Text 9">
            <a:extLst>
              <a:ext uri="{FF2B5EF4-FFF2-40B4-BE49-F238E27FC236}">
                <a16:creationId xmlns:a16="http://schemas.microsoft.com/office/drawing/2014/main" id="{0DACAFFC-AF30-BB6C-DAA2-AD82884A7100}"/>
              </a:ext>
            </a:extLst>
          </p:cNvPr>
          <p:cNvSpPr/>
          <p:nvPr/>
        </p:nvSpPr>
        <p:spPr>
          <a:xfrm>
            <a:off x="7108469" y="5029955"/>
            <a:ext cx="4453612" cy="649486"/>
          </a:xfrm>
          <a:prstGeom prst="rect">
            <a:avLst/>
          </a:prstGeom>
          <a:noFill/>
          <a:ln/>
        </p:spPr>
        <p:txBody>
          <a:bodyPr wrap="square" lIns="0" tIns="0" rIns="0" bIns="0" rtlCol="0" anchor="t"/>
          <a:lstStyle/>
          <a:p>
            <a:pPr marL="0" indent="0" algn="l">
              <a:lnSpc>
                <a:spcPts val="2850"/>
              </a:lnSpc>
              <a:buNone/>
            </a:pPr>
            <a:r>
              <a:rPr lang="en-US" sz="1400" dirty="0">
                <a:solidFill>
                  <a:srgbClr val="52586B"/>
                </a:solidFill>
                <a:latin typeface="+mj-lt"/>
                <a:ea typeface="Funnel Sans" pitchFamily="34" charset="-122"/>
                <a:cs typeface="Funnel Sans" pitchFamily="34" charset="-120"/>
              </a:rPr>
              <a:t>Digital verification process with NGO confirmation before closing the donation cycle</a:t>
            </a:r>
            <a:endParaRPr lang="en-US" sz="1400" dirty="0">
              <a:latin typeface="+mj-lt"/>
            </a:endParaRPr>
          </a:p>
        </p:txBody>
      </p:sp>
      <p:sp>
        <p:nvSpPr>
          <p:cNvPr id="19" name="TextBox 18">
            <a:extLst>
              <a:ext uri="{FF2B5EF4-FFF2-40B4-BE49-F238E27FC236}">
                <a16:creationId xmlns:a16="http://schemas.microsoft.com/office/drawing/2014/main" id="{943260C2-08C6-CACB-2B5B-0554F1FFB2BC}"/>
              </a:ext>
            </a:extLst>
          </p:cNvPr>
          <p:cNvSpPr txBox="1"/>
          <p:nvPr/>
        </p:nvSpPr>
        <p:spPr>
          <a:xfrm>
            <a:off x="619761" y="1378758"/>
            <a:ext cx="10952478" cy="1345048"/>
          </a:xfrm>
          <a:prstGeom prst="rect">
            <a:avLst/>
          </a:prstGeom>
          <a:noFill/>
        </p:spPr>
        <p:txBody>
          <a:bodyPr wrap="square">
            <a:spAutoFit/>
          </a:bodyPr>
          <a:lstStyle/>
          <a:p>
            <a:pPr>
              <a:lnSpc>
                <a:spcPct val="150000"/>
              </a:lnSpc>
            </a:pPr>
            <a:r>
              <a:rPr lang="en-IN" sz="1400" dirty="0"/>
              <a:t>Connect2Give is a centralized digital platform that connects food donors, NGOs, and volunteers in real time to redistribute surplus food efficiently. Donors list excess food with location details, nearby volunteers accept the pickup and delivery. By enabling real-time coordination, location-based matching, and transparent tracking, Connect2Give reduces food waste and ensures timely delivery to communities in need.</a:t>
            </a:r>
          </a:p>
        </p:txBody>
      </p:sp>
    </p:spTree>
    <p:custDataLst>
      <p:tags r:id="rId1"/>
    </p:custDataLst>
    <p:extLst>
      <p:ext uri="{BB962C8B-B14F-4D97-AF65-F5344CB8AC3E}">
        <p14:creationId xmlns:p14="http://schemas.microsoft.com/office/powerpoint/2010/main" val="235723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964B4E36-BFA4-DF83-2B34-A347CBB26660}"/>
              </a:ext>
            </a:extLst>
          </p:cNvPr>
          <p:cNvSpPr txBox="1">
            <a:spLocks/>
          </p:cNvSpPr>
          <p:nvPr/>
        </p:nvSpPr>
        <p:spPr>
          <a:xfrm>
            <a:off x="174709" y="750214"/>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latin typeface="+mn-lt"/>
              </a:rPr>
              <a:t>Flowchart</a:t>
            </a:r>
            <a:endParaRPr lang="en-IN" sz="2000" b="1" dirty="0">
              <a:solidFill>
                <a:srgbClr val="213163"/>
              </a:solidFill>
              <a:latin typeface="+mn-lt"/>
            </a:endParaRPr>
          </a:p>
        </p:txBody>
      </p:sp>
      <p:sp>
        <p:nvSpPr>
          <p:cNvPr id="4" name="Text 1">
            <a:extLst>
              <a:ext uri="{FF2B5EF4-FFF2-40B4-BE49-F238E27FC236}">
                <a16:creationId xmlns:a16="http://schemas.microsoft.com/office/drawing/2014/main" id="{71EE1F83-244F-3ECE-16F8-CD8CB42C4507}"/>
              </a:ext>
            </a:extLst>
          </p:cNvPr>
          <p:cNvSpPr/>
          <p:nvPr/>
        </p:nvSpPr>
        <p:spPr>
          <a:xfrm>
            <a:off x="309698" y="1193051"/>
            <a:ext cx="11785846" cy="620554"/>
          </a:xfrm>
          <a:prstGeom prst="rect">
            <a:avLst/>
          </a:prstGeom>
          <a:noFill/>
          <a:ln/>
        </p:spPr>
        <p:txBody>
          <a:bodyPr wrap="square" lIns="0" tIns="0" rIns="0" bIns="0" rtlCol="0" anchor="t"/>
          <a:lstStyle/>
          <a:p>
            <a:pPr marL="0" indent="0" algn="l">
              <a:lnSpc>
                <a:spcPts val="2400"/>
              </a:lnSpc>
              <a:buNone/>
            </a:pPr>
            <a:r>
              <a:rPr lang="en-US" sz="1400" dirty="0">
                <a:solidFill>
                  <a:srgbClr val="52586B"/>
                </a:solidFill>
                <a:latin typeface="+mn-lt"/>
                <a:ea typeface="Funnel Sans" pitchFamily="34" charset="-122"/>
                <a:cs typeface="Funnel Sans" pitchFamily="34" charset="-120"/>
              </a:rPr>
              <a:t>The Connect2Give platform orchestrates a seamless seven-step process from food posting to verified delivery, ensuring transparency and efficiency at every stage.</a:t>
            </a:r>
            <a:endParaRPr lang="en-US" sz="1400" dirty="0">
              <a:latin typeface="+mn-lt"/>
            </a:endParaRPr>
          </a:p>
        </p:txBody>
      </p:sp>
      <p:sp>
        <p:nvSpPr>
          <p:cNvPr id="16" name="Text 7">
            <a:extLst>
              <a:ext uri="{FF2B5EF4-FFF2-40B4-BE49-F238E27FC236}">
                <a16:creationId xmlns:a16="http://schemas.microsoft.com/office/drawing/2014/main" id="{32863CA4-AC7C-D6C3-CB35-9BA0EFD3F655}"/>
              </a:ext>
            </a:extLst>
          </p:cNvPr>
          <p:cNvSpPr/>
          <p:nvPr/>
        </p:nvSpPr>
        <p:spPr>
          <a:xfrm>
            <a:off x="309697" y="5819081"/>
            <a:ext cx="11554353" cy="620554"/>
          </a:xfrm>
          <a:prstGeom prst="rect">
            <a:avLst/>
          </a:prstGeom>
          <a:noFill/>
          <a:ln/>
        </p:spPr>
        <p:txBody>
          <a:bodyPr wrap="square" lIns="0" tIns="0" rIns="0" bIns="0" rtlCol="0" anchor="t"/>
          <a:lstStyle/>
          <a:p>
            <a:pPr marL="0" indent="0" algn="ctr">
              <a:lnSpc>
                <a:spcPts val="2400"/>
              </a:lnSpc>
              <a:buNone/>
            </a:pPr>
            <a:r>
              <a:rPr lang="en-US" sz="1400" dirty="0">
                <a:solidFill>
                  <a:srgbClr val="52586B"/>
                </a:solidFill>
                <a:latin typeface="+mn-lt"/>
                <a:ea typeface="Funnel Sans" pitchFamily="34" charset="-122"/>
                <a:cs typeface="Funnel Sans" pitchFamily="34" charset="-120"/>
              </a:rPr>
              <a:t>This streamlined process ensures accountability through real-time status updates and verification checkpoints, reducing food waste while maximizing community impact. The integrated rating system creates a feedback loop that maintains high service quality across the network.</a:t>
            </a:r>
            <a:endParaRPr lang="en-US" sz="1400" dirty="0">
              <a:latin typeface="+mn-lt"/>
            </a:endParaRPr>
          </a:p>
        </p:txBody>
      </p:sp>
      <p:pic>
        <p:nvPicPr>
          <p:cNvPr id="6147" name="Picture 3">
            <a:extLst>
              <a:ext uri="{FF2B5EF4-FFF2-40B4-BE49-F238E27FC236}">
                <a16:creationId xmlns:a16="http://schemas.microsoft.com/office/drawing/2014/main" id="{B38C4F75-3A44-6667-F79A-8CB105CFA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306" b="8261"/>
          <a:stretch>
            <a:fillRect/>
          </a:stretch>
        </p:blipFill>
        <p:spPr bwMode="auto">
          <a:xfrm>
            <a:off x="2191761" y="1499281"/>
            <a:ext cx="7808478" cy="43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478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477</TotalTime>
  <Words>1274</Words>
  <Application>Microsoft Office PowerPoint</Application>
  <PresentationFormat>Widescreen</PresentationFormat>
  <Paragraphs>217</Paragraphs>
  <Slides>10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 Narrow</vt:lpstr>
      <vt:lpstr>Arial</vt:lpstr>
      <vt:lpstr>Calibri</vt:lpstr>
      <vt:lpstr>Times New Roman</vt:lpstr>
      <vt:lpstr>Simple Light</vt:lpstr>
      <vt:lpstr>PowerPoint Presentation</vt:lpstr>
      <vt:lpstr>PowerPoint Presentation</vt:lpstr>
      <vt:lpstr>PowerPoint Presentation</vt:lpstr>
      <vt:lpstr>Table of Contents</vt:lpstr>
      <vt:lpstr>Introduction</vt:lpstr>
      <vt:lpstr>Problem Statement</vt:lpstr>
      <vt:lpstr>PowerPoint Presentation</vt:lpstr>
      <vt:lpstr>Proposed Solution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Vaibhav Sharma</cp:lastModifiedBy>
  <cp:revision>36</cp:revision>
  <dcterms:modified xsi:type="dcterms:W3CDTF">2026-02-02T10:48:41Z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